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36861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1-84FE-4856-99FF-A88D51AE941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6000"/>
                      <a:lumMod val="102000"/>
                    </a:schemeClr>
                  </a:gs>
                  <a:gs pos="100000">
                    <a:schemeClr val="accent2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3-84FE-4856-99FF-A88D51AE941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6000"/>
                      <a:lumMod val="102000"/>
                    </a:schemeClr>
                  </a:gs>
                  <a:gs pos="100000">
                    <a:schemeClr val="accent3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5-84FE-4856-99FF-A88D51AE941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6000"/>
                      <a:lumMod val="102000"/>
                    </a:schemeClr>
                  </a:gs>
                  <a:gs pos="100000">
                    <a:schemeClr val="accent4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7-84FE-4856-99FF-A88D51AE941C}"/>
              </c:ext>
            </c:extLst>
          </c:dPt>
          <c:cat>
            <c:strRef>
              <c:f>Sheet1!$A$2:$A$5</c:f>
              <c:strCache>
                <c:ptCount val="4"/>
                <c:pt idx="0">
                  <c:v>Bike Stands</c:v>
                </c:pt>
                <c:pt idx="1">
                  <c:v>Bottles and Cages</c:v>
                </c:pt>
                <c:pt idx="2">
                  <c:v>Cleaners</c:v>
                </c:pt>
                <c:pt idx="3">
                  <c:v>Fenders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38757</c:v>
                </c:pt>
                <c:pt idx="1">
                  <c:v>57369</c:v>
                </c:pt>
                <c:pt idx="2">
                  <c:v>6465</c:v>
                </c:pt>
                <c:pt idx="3">
                  <c:v>43670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43-4C10-8E1D-CC3405BB65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96000"/>
                      <a:lumMod val="102000"/>
                    </a:schemeClr>
                  </a:gs>
                  <a:gs pos="100000">
                    <a:schemeClr val="accent6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1-4B17-4733-BCFB-653B878DB36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tint val="96000"/>
                      <a:lumMod val="102000"/>
                    </a:schemeClr>
                  </a:gs>
                  <a:gs pos="100000">
                    <a:schemeClr val="accent5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3-4B17-4733-BCFB-653B878DB36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tint val="96000"/>
                      <a:lumMod val="102000"/>
                    </a:schemeClr>
                  </a:gs>
                  <a:gs pos="100000">
                    <a:schemeClr val="accent4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5-4B17-4733-BCFB-653B878DB36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tint val="96000"/>
                      <a:lumMod val="102000"/>
                    </a:schemeClr>
                  </a:gs>
                  <a:gs pos="100000">
                    <a:schemeClr val="accent6">
                      <a:lumMod val="60000"/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7-4B17-4733-BCFB-653B878DB36E}"/>
              </c:ext>
            </c:extLst>
          </c:dPt>
          <c:cat>
            <c:strRef>
              <c:f>Sheet1!$A$2:$A$5</c:f>
              <c:strCache>
                <c:ptCount val="3"/>
                <c:pt idx="0">
                  <c:v>Mountain Bikes</c:v>
                </c:pt>
                <c:pt idx="1">
                  <c:v>Road Bikes</c:v>
                </c:pt>
                <c:pt idx="2">
                  <c:v>Touring Bikes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6534364</c:v>
                </c:pt>
                <c:pt idx="1">
                  <c:v>5257897</c:v>
                </c:pt>
                <c:pt idx="2">
                  <c:v>4055965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1F-47AD-90BF-F633D55976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9.5388674819902833E-2"/>
          <c:y val="0.85111174719595228"/>
          <c:w val="0.80922242757794716"/>
          <c:h val="8.18382977865822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729167076771654"/>
          <c:y val="0.56484371525321631"/>
          <c:w val="0.2885417076771653"/>
          <c:h val="0.432812534890961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41-461C-8CA0-4258C1DC81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641-461C-8CA0-4258C1DC81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641-461C-8CA0-4258C1DC814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641-461C-8CA0-4258C1DC8148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3DE6-48DE-A76C-540745162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1-35F6-4230-A14A-376440F579F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96000"/>
                      <a:lumMod val="102000"/>
                    </a:schemeClr>
                  </a:gs>
                  <a:gs pos="100000">
                    <a:schemeClr val="accent3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3-35F6-4230-A14A-376440F579F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96000"/>
                      <a:lumMod val="102000"/>
                    </a:schemeClr>
                  </a:gs>
                  <a:gs pos="100000">
                    <a:schemeClr val="accent5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5-35F6-4230-A14A-376440F579F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6000"/>
                      <a:lumMod val="102000"/>
                    </a:schemeClr>
                  </a:gs>
                  <a:gs pos="100000">
                    <a:schemeClr val="accent1">
                      <a:lumMod val="60000"/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7-35F6-4230-A14A-376440F579F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96000"/>
                      <a:lumMod val="102000"/>
                    </a:schemeClr>
                  </a:gs>
                  <a:gs pos="100000">
                    <a:schemeClr val="accent3">
                      <a:lumMod val="60000"/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9-35F6-4230-A14A-376440F579F8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96000"/>
                      <a:lumMod val="102000"/>
                    </a:schemeClr>
                  </a:gs>
                  <a:gs pos="100000">
                    <a:schemeClr val="accent5">
                      <a:lumMod val="60000"/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B-35F6-4230-A14A-376440F579F8}"/>
              </c:ext>
            </c:extLst>
          </c:dPt>
          <c:cat>
            <c:strRef>
              <c:f>Sheet1!$A$2:$A$7</c:f>
              <c:strCache>
                <c:ptCount val="6"/>
                <c:pt idx="0">
                  <c:v>Caps</c:v>
                </c:pt>
                <c:pt idx="1">
                  <c:v>Gloves</c:v>
                </c:pt>
                <c:pt idx="2">
                  <c:v>Jerseys</c:v>
                </c:pt>
                <c:pt idx="3">
                  <c:v>Shorts</c:v>
                </c:pt>
                <c:pt idx="4">
                  <c:v>Socks</c:v>
                </c:pt>
                <c:pt idx="5">
                  <c:v>Vests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20371</c:v>
                </c:pt>
                <c:pt idx="1">
                  <c:v>33965</c:v>
                </c:pt>
                <c:pt idx="2">
                  <c:v>170938</c:v>
                </c:pt>
                <c:pt idx="3">
                  <c:v>68453</c:v>
                </c:pt>
                <c:pt idx="4">
                  <c:v>5449</c:v>
                </c:pt>
                <c:pt idx="5">
                  <c:v>34565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BF-4148-B35B-B1980E83F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813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35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3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41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818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734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487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976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9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7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4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04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38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78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11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71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62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7D34FC-9AA7-462D-A026-FC27944F47EF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0B49EE-0F69-490E-B5DE-7FA2544C0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44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CF549-5ACD-9D2F-6E19-E6E3510A2C86}"/>
              </a:ext>
            </a:extLst>
          </p:cNvPr>
          <p:cNvSpPr/>
          <p:nvPr/>
        </p:nvSpPr>
        <p:spPr>
          <a:xfrm rot="10800000">
            <a:off x="9902952" y="-365760"/>
            <a:ext cx="758952" cy="1746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2680" y="85039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1</a:t>
            </a:r>
            <a:endParaRPr lang="en-IN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Gold coins">
                <a:extLst>
                  <a:ext uri="{FF2B5EF4-FFF2-40B4-BE49-F238E27FC236}">
                    <a16:creationId xmlns:a16="http://schemas.microsoft.com/office/drawing/2014/main" id="{19DC089C-7BCF-6789-E78F-30A23D14EB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3730233"/>
                  </p:ext>
                </p:extLst>
              </p:nvPr>
            </p:nvGraphicFramePr>
            <p:xfrm>
              <a:off x="1103845" y="2872737"/>
              <a:ext cx="4187012" cy="31973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87012" cy="3197355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1253596" ay="-206319" az="-787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669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Gold coins">
                <a:extLst>
                  <a:ext uri="{FF2B5EF4-FFF2-40B4-BE49-F238E27FC236}">
                    <a16:creationId xmlns:a16="http://schemas.microsoft.com/office/drawing/2014/main" id="{19DC089C-7BCF-6789-E78F-30A23D14E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3845" y="2872737"/>
                <a:ext cx="4187012" cy="3197355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Graphic 19" descr="Books on shelf with solid fill">
            <a:extLst>
              <a:ext uri="{FF2B5EF4-FFF2-40B4-BE49-F238E27FC236}">
                <a16:creationId xmlns:a16="http://schemas.microsoft.com/office/drawing/2014/main" id="{37D4DC24-6E65-53FD-B502-3F0122D99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972" y="665725"/>
            <a:ext cx="6045708" cy="60457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525C61-A5FD-8B60-EA78-6E0BD3F63074}"/>
              </a:ext>
            </a:extLst>
          </p:cNvPr>
          <p:cNvSpPr txBox="1"/>
          <p:nvPr/>
        </p:nvSpPr>
        <p:spPr>
          <a:xfrm>
            <a:off x="3419856" y="3488329"/>
            <a:ext cx="804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n w="0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glow rad="101600">
                    <a:schemeClr val="tx2">
                      <a:lumMod val="50000"/>
                      <a:lumOff val="50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BUDGET SALES ANALYSIS</a:t>
            </a:r>
            <a:endParaRPr lang="en-IN" sz="2400" b="1" dirty="0">
              <a:ln w="0">
                <a:solidFill>
                  <a:schemeClr val="bg2">
                    <a:lumMod val="75000"/>
                  </a:schemeClr>
                </a:solidFill>
              </a:ln>
              <a:effectLst>
                <a:glow rad="101600">
                  <a:schemeClr val="tx2">
                    <a:lumMod val="50000"/>
                    <a:lumOff val="50000"/>
                    <a:alpha val="6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405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CF549-5ACD-9D2F-6E19-E6E3510A2C86}"/>
              </a:ext>
            </a:extLst>
          </p:cNvPr>
          <p:cNvSpPr/>
          <p:nvPr/>
        </p:nvSpPr>
        <p:spPr>
          <a:xfrm rot="10800000">
            <a:off x="9902952" y="-365760"/>
            <a:ext cx="758952" cy="1746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7252" y="507491"/>
            <a:ext cx="530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10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5FD9E-02DC-10C9-3598-177AEF89B44E}"/>
              </a:ext>
            </a:extLst>
          </p:cNvPr>
          <p:cNvSpPr txBox="1"/>
          <p:nvPr/>
        </p:nvSpPr>
        <p:spPr>
          <a:xfrm>
            <a:off x="1644396" y="0"/>
            <a:ext cx="419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Customer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1D64C-6928-21A7-DEF8-3BFA5518A679}"/>
              </a:ext>
            </a:extLst>
          </p:cNvPr>
          <p:cNvSpPr txBox="1"/>
          <p:nvPr/>
        </p:nvSpPr>
        <p:spPr>
          <a:xfrm>
            <a:off x="1709928" y="876823"/>
            <a:ext cx="4910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Highest Orders were from customer with following details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B2740-F195-E62A-0AF8-03631642B973}"/>
              </a:ext>
            </a:extLst>
          </p:cNvPr>
          <p:cNvSpPr txBox="1"/>
          <p:nvPr/>
        </p:nvSpPr>
        <p:spPr>
          <a:xfrm>
            <a:off x="8156448" y="2112264"/>
            <a:ext cx="4389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Customer Name: Griffin Jason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Martial Status: Married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Gender: Male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Yearly Income: 70000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Occupation: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24975C-B28D-D744-DAF6-16D508414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998856"/>
            <a:ext cx="6998208" cy="3845161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  <a:prstDash val="lgDashDotDot"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9E14B8-2A32-F350-A7FD-A7AB4624521D}"/>
              </a:ext>
            </a:extLst>
          </p:cNvPr>
          <p:cNvCxnSpPr>
            <a:cxnSpLocks/>
          </p:cNvCxnSpPr>
          <p:nvPr/>
        </p:nvCxnSpPr>
        <p:spPr>
          <a:xfrm flipH="1">
            <a:off x="1935480" y="1704301"/>
            <a:ext cx="950976" cy="589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8E787F56-D7A5-A6B5-AF5B-F3F45B34C892}"/>
              </a:ext>
            </a:extLst>
          </p:cNvPr>
          <p:cNvSpPr/>
          <p:nvPr/>
        </p:nvSpPr>
        <p:spPr>
          <a:xfrm>
            <a:off x="7095744" y="246888"/>
            <a:ext cx="1874520" cy="1337821"/>
          </a:xfrm>
          <a:prstGeom prst="cloudCallout">
            <a:avLst>
              <a:gd name="adj1" fmla="val -3272"/>
              <a:gd name="adj2" fmla="val -3729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95772-ADE5-F8F3-8370-BB9EEE01E8B9}"/>
              </a:ext>
            </a:extLst>
          </p:cNvPr>
          <p:cNvSpPr txBox="1"/>
          <p:nvPr/>
        </p:nvSpPr>
        <p:spPr>
          <a:xfrm>
            <a:off x="7306056" y="553657"/>
            <a:ext cx="165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Average of orders is 4.</a:t>
            </a:r>
            <a:endParaRPr lang="en-IN" dirty="0">
              <a:solidFill>
                <a:schemeClr val="accent6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94368A-7BAA-0717-4689-FA70B4CD5CA3}"/>
              </a:ext>
            </a:extLst>
          </p:cNvPr>
          <p:cNvCxnSpPr/>
          <p:nvPr/>
        </p:nvCxnSpPr>
        <p:spPr>
          <a:xfrm>
            <a:off x="1644396" y="707886"/>
            <a:ext cx="366826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CF549-5ACD-9D2F-6E19-E6E3510A2C86}"/>
              </a:ext>
            </a:extLst>
          </p:cNvPr>
          <p:cNvSpPr/>
          <p:nvPr/>
        </p:nvSpPr>
        <p:spPr>
          <a:xfrm rot="10800000">
            <a:off x="9902952" y="-365760"/>
            <a:ext cx="758952" cy="1746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7252" y="507491"/>
            <a:ext cx="530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11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8EC09-9B55-9227-3298-E4730F885967}"/>
              </a:ext>
            </a:extLst>
          </p:cNvPr>
          <p:cNvSpPr txBox="1"/>
          <p:nvPr/>
        </p:nvSpPr>
        <p:spPr>
          <a:xfrm>
            <a:off x="1644396" y="0"/>
            <a:ext cx="419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Customer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E7AEA-69B2-0170-D2AB-51C30206B588}"/>
              </a:ext>
            </a:extLst>
          </p:cNvPr>
          <p:cNvSpPr txBox="1"/>
          <p:nvPr/>
        </p:nvSpPr>
        <p:spPr>
          <a:xfrm>
            <a:off x="1719072" y="790569"/>
            <a:ext cx="5321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Highest Sales-Amount was from customer with following details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E69FE-98AB-5567-9222-70DAC31D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52" y="1745996"/>
            <a:ext cx="6846347" cy="2820286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  <a:prstDash val="lgDashDotDot"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D109B4-89D7-ACB3-CB6A-67933527AE70}"/>
              </a:ext>
            </a:extLst>
          </p:cNvPr>
          <p:cNvCxnSpPr/>
          <p:nvPr/>
        </p:nvCxnSpPr>
        <p:spPr>
          <a:xfrm>
            <a:off x="1644396" y="707886"/>
            <a:ext cx="366826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97E01C-00A5-67A0-7EEB-30FA0CAF08EE}"/>
              </a:ext>
            </a:extLst>
          </p:cNvPr>
          <p:cNvSpPr txBox="1"/>
          <p:nvPr/>
        </p:nvSpPr>
        <p:spPr>
          <a:xfrm>
            <a:off x="8622792" y="2112264"/>
            <a:ext cx="39227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Customer Name: Nara Nichole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Martial Status: Single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Gender: Female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Yearly Income: 100000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Occupation: Management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Number of Cars Owned: 4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C804109-5F9E-078E-1399-0ECCE5A2D07D}"/>
              </a:ext>
            </a:extLst>
          </p:cNvPr>
          <p:cNvSpPr/>
          <p:nvPr/>
        </p:nvSpPr>
        <p:spPr>
          <a:xfrm>
            <a:off x="7095744" y="246889"/>
            <a:ext cx="2478024" cy="1325880"/>
          </a:xfrm>
          <a:prstGeom prst="cloudCallout">
            <a:avLst>
              <a:gd name="adj1" fmla="val -3272"/>
              <a:gd name="adj2" fmla="val -3729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9D6782-ACD8-6403-FFE2-710771B89954}"/>
              </a:ext>
            </a:extLst>
          </p:cNvPr>
          <p:cNvSpPr txBox="1"/>
          <p:nvPr/>
        </p:nvSpPr>
        <p:spPr>
          <a:xfrm>
            <a:off x="7502652" y="470915"/>
            <a:ext cx="206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Average of Sales amount is 548.98.</a:t>
            </a:r>
            <a:endParaRPr lang="en-IN" dirty="0">
              <a:solidFill>
                <a:schemeClr val="accent6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0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7252" y="507491"/>
            <a:ext cx="530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12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862C5-4CD6-DBAC-AB0B-120CD915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84" y="693655"/>
            <a:ext cx="9098780" cy="5989223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  <a:prstDash val="lgDashDot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3669C2-DE0B-F6A5-C436-9C597624FB67}"/>
              </a:ext>
            </a:extLst>
          </p:cNvPr>
          <p:cNvSpPr txBox="1"/>
          <p:nvPr/>
        </p:nvSpPr>
        <p:spPr>
          <a:xfrm>
            <a:off x="3581912" y="0"/>
            <a:ext cx="5010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     DASHBOARD</a:t>
            </a:r>
          </a:p>
        </p:txBody>
      </p:sp>
    </p:spTree>
    <p:extLst>
      <p:ext uri="{BB962C8B-B14F-4D97-AF65-F5344CB8AC3E}">
        <p14:creationId xmlns:p14="http://schemas.microsoft.com/office/powerpoint/2010/main" val="19323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7252" y="507491"/>
            <a:ext cx="530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12</a:t>
            </a:r>
            <a:endParaRPr lang="en-IN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964115-D224-C92A-662E-642D13E9E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141841"/>
              </p:ext>
            </p:extLst>
          </p:nvPr>
        </p:nvGraphicFramePr>
        <p:xfrm>
          <a:off x="2032000" y="719666"/>
          <a:ext cx="941628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696">
                  <a:extLst>
                    <a:ext uri="{9D8B030D-6E8A-4147-A177-3AD203B41FA5}">
                      <a16:colId xmlns:a16="http://schemas.microsoft.com/office/drawing/2014/main" val="2197905124"/>
                    </a:ext>
                  </a:extLst>
                </a:gridCol>
                <a:gridCol w="7022592">
                  <a:extLst>
                    <a:ext uri="{9D8B030D-6E8A-4147-A177-3AD203B41FA5}">
                      <a16:colId xmlns:a16="http://schemas.microsoft.com/office/drawing/2014/main" val="718085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Region: 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7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Region: 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59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Region: France</a:t>
                      </a:r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3084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7175CF9-53EB-FA10-402B-43D4C98F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391" y="1060704"/>
            <a:ext cx="4858428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08718-1E1A-94E4-1D92-0C2AE44A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07" y="2605200"/>
            <a:ext cx="4744112" cy="1143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50FB2D-A45B-EA91-FF8D-BE9CA3A1D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156" y="2605200"/>
            <a:ext cx="2057687" cy="1143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A53326-C688-D617-C217-C524C883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288" y="1057993"/>
            <a:ext cx="2143424" cy="1114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9BAC38-BFB7-9DC9-483E-AC17FDD59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338" y="4075678"/>
            <a:ext cx="4534533" cy="962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7430B7-053A-30D4-9123-1798CECF0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025" y="4085576"/>
            <a:ext cx="2057687" cy="9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1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7252" y="507491"/>
            <a:ext cx="530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12</a:t>
            </a:r>
            <a:endParaRPr lang="en-IN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964115-D224-C92A-662E-642D13E9E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198923"/>
              </p:ext>
            </p:extLst>
          </p:nvPr>
        </p:nvGraphicFramePr>
        <p:xfrm>
          <a:off x="2032000" y="719666"/>
          <a:ext cx="941628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696">
                  <a:extLst>
                    <a:ext uri="{9D8B030D-6E8A-4147-A177-3AD203B41FA5}">
                      <a16:colId xmlns:a16="http://schemas.microsoft.com/office/drawing/2014/main" val="2197905124"/>
                    </a:ext>
                  </a:extLst>
                </a:gridCol>
                <a:gridCol w="7022592">
                  <a:extLst>
                    <a:ext uri="{9D8B030D-6E8A-4147-A177-3AD203B41FA5}">
                      <a16:colId xmlns:a16="http://schemas.microsoft.com/office/drawing/2014/main" val="718085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Region: 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7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Region: United </a:t>
                      </a:r>
                      <a:r>
                        <a:rPr lang="en-IN" dirty="0" err="1"/>
                        <a:t>Kindgdom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59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Region: </a:t>
                      </a:r>
                      <a:r>
                        <a:rPr lang="en-IN" dirty="0" err="1"/>
                        <a:t>Austratlia</a:t>
                      </a:r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3084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6F031D5-30E5-2D5C-3D77-E77A0E56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280" y="1074413"/>
            <a:ext cx="2171175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203E4-7FA9-628B-52DA-014DAA36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38" y="1074413"/>
            <a:ext cx="4610743" cy="981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A2092-67EE-7E26-F471-CE71CE49C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871" y="2615098"/>
            <a:ext cx="2057687" cy="1024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044B4C-3E52-EE60-9D30-B74B73CC8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048" y="2615098"/>
            <a:ext cx="4563112" cy="1024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1964B8-342A-9DF7-7A90-82EA0C5B9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355" y="4198651"/>
            <a:ext cx="2195794" cy="9585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F6C183-CF0C-296B-98BD-0D685F4ED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048" y="4198651"/>
            <a:ext cx="4220164" cy="9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3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303DF-2A3C-B2D0-F7CE-78E60CE4E3EE}"/>
              </a:ext>
            </a:extLst>
          </p:cNvPr>
          <p:cNvSpPr txBox="1"/>
          <p:nvPr/>
        </p:nvSpPr>
        <p:spPr>
          <a:xfrm>
            <a:off x="4270248" y="63633"/>
            <a:ext cx="207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Conclusion</a:t>
            </a:r>
          </a:p>
        </p:txBody>
      </p:sp>
      <p:pic>
        <p:nvPicPr>
          <p:cNvPr id="7" name="Graphic 6" descr="Earth globe: Americas with solid fill">
            <a:extLst>
              <a:ext uri="{FF2B5EF4-FFF2-40B4-BE49-F238E27FC236}">
                <a16:creationId xmlns:a16="http://schemas.microsoft.com/office/drawing/2014/main" id="{7C368870-5049-E8E5-A103-021591F0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8008" y="0"/>
            <a:ext cx="835152" cy="835152"/>
          </a:xfrm>
          <a:prstGeom prst="rect">
            <a:avLst/>
          </a:prstGeom>
        </p:spPr>
      </p:pic>
      <p:pic>
        <p:nvPicPr>
          <p:cNvPr id="9" name="Graphic 8" descr="Earth globe: Americas with solid fill">
            <a:extLst>
              <a:ext uri="{FF2B5EF4-FFF2-40B4-BE49-F238E27FC236}">
                <a16:creationId xmlns:a16="http://schemas.microsoft.com/office/drawing/2014/main" id="{3E33DA65-FB10-2E8C-4738-B63C2A931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3160" y="0"/>
            <a:ext cx="835152" cy="835152"/>
          </a:xfrm>
          <a:prstGeom prst="rect">
            <a:avLst/>
          </a:prstGeom>
        </p:spPr>
      </p:pic>
      <p:pic>
        <p:nvPicPr>
          <p:cNvPr id="11" name="Graphic 10" descr="Earth globe: Americas with solid fill">
            <a:extLst>
              <a:ext uri="{FF2B5EF4-FFF2-40B4-BE49-F238E27FC236}">
                <a16:creationId xmlns:a16="http://schemas.microsoft.com/office/drawing/2014/main" id="{4C69E856-36F7-A5BE-B5CA-B8D8AFD1F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8312" y="0"/>
            <a:ext cx="835152" cy="835152"/>
          </a:xfrm>
          <a:prstGeom prst="rect">
            <a:avLst/>
          </a:prstGeom>
        </p:spPr>
      </p:pic>
      <p:pic>
        <p:nvPicPr>
          <p:cNvPr id="12" name="Graphic 11" descr="Earth globe: Americas with solid fill">
            <a:extLst>
              <a:ext uri="{FF2B5EF4-FFF2-40B4-BE49-F238E27FC236}">
                <a16:creationId xmlns:a16="http://schemas.microsoft.com/office/drawing/2014/main" id="{FA15C3EC-7AE6-A2D9-128E-2E45BBBDA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6457" y="63633"/>
            <a:ext cx="835152" cy="835152"/>
          </a:xfrm>
          <a:prstGeom prst="rect">
            <a:avLst/>
          </a:prstGeom>
        </p:spPr>
      </p:pic>
      <p:pic>
        <p:nvPicPr>
          <p:cNvPr id="13" name="Graphic 12" descr="Earth globe: Americas with solid fill">
            <a:extLst>
              <a:ext uri="{FF2B5EF4-FFF2-40B4-BE49-F238E27FC236}">
                <a16:creationId xmlns:a16="http://schemas.microsoft.com/office/drawing/2014/main" id="{DF3E3FCB-4F07-E0DF-3DCA-F097CF89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1609" y="63633"/>
            <a:ext cx="835152" cy="835152"/>
          </a:xfrm>
          <a:prstGeom prst="rect">
            <a:avLst/>
          </a:prstGeom>
        </p:spPr>
      </p:pic>
      <p:pic>
        <p:nvPicPr>
          <p:cNvPr id="14" name="Graphic 13" descr="Earth globe: Americas with solid fill">
            <a:extLst>
              <a:ext uri="{FF2B5EF4-FFF2-40B4-BE49-F238E27FC236}">
                <a16:creationId xmlns:a16="http://schemas.microsoft.com/office/drawing/2014/main" id="{BE705BCB-098F-DC72-BF93-A6E178C07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6761" y="63633"/>
            <a:ext cx="835152" cy="835152"/>
          </a:xfrm>
          <a:prstGeom prst="rect">
            <a:avLst/>
          </a:prstGeom>
        </p:spPr>
      </p:pic>
      <p:pic>
        <p:nvPicPr>
          <p:cNvPr id="15" name="Graphic 14" descr="Earth globe: Americas with solid fill">
            <a:extLst>
              <a:ext uri="{FF2B5EF4-FFF2-40B4-BE49-F238E27FC236}">
                <a16:creationId xmlns:a16="http://schemas.microsoft.com/office/drawing/2014/main" id="{68AB5608-8949-2BB8-45AF-28F0D9F13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7065" y="63633"/>
            <a:ext cx="835152" cy="835152"/>
          </a:xfrm>
          <a:prstGeom prst="rect">
            <a:avLst/>
          </a:prstGeom>
        </p:spPr>
      </p:pic>
      <p:pic>
        <p:nvPicPr>
          <p:cNvPr id="17" name="Graphic 16" descr="Earth globe: Americas with solid fill">
            <a:extLst>
              <a:ext uri="{FF2B5EF4-FFF2-40B4-BE49-F238E27FC236}">
                <a16:creationId xmlns:a16="http://schemas.microsoft.com/office/drawing/2014/main" id="{2DAE5D9D-AB70-E242-E821-7A4432CDA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913" y="63633"/>
            <a:ext cx="835152" cy="835152"/>
          </a:xfrm>
          <a:prstGeom prst="rect">
            <a:avLst/>
          </a:prstGeom>
        </p:spPr>
      </p:pic>
      <p:pic>
        <p:nvPicPr>
          <p:cNvPr id="18" name="Graphic 17" descr="Earth globe: Americas with solid fill">
            <a:extLst>
              <a:ext uri="{FF2B5EF4-FFF2-40B4-BE49-F238E27FC236}">
                <a16:creationId xmlns:a16="http://schemas.microsoft.com/office/drawing/2014/main" id="{00C4BDD2-77B0-6BCE-0859-08705EB91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217" y="63633"/>
            <a:ext cx="835152" cy="835152"/>
          </a:xfrm>
          <a:prstGeom prst="rect">
            <a:avLst/>
          </a:prstGeom>
        </p:spPr>
      </p:pic>
      <p:pic>
        <p:nvPicPr>
          <p:cNvPr id="22" name="Graphic 21" descr="Earth globe: Americas with solid fill">
            <a:extLst>
              <a:ext uri="{FF2B5EF4-FFF2-40B4-BE49-F238E27FC236}">
                <a16:creationId xmlns:a16="http://schemas.microsoft.com/office/drawing/2014/main" id="{536954A9-8185-EB51-F925-DB4C6C546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6848" y="63633"/>
            <a:ext cx="835152" cy="835152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4C91D339-6392-E8AE-AA48-DA3CA17C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6848" y="898785"/>
            <a:ext cx="835152" cy="835152"/>
          </a:xfrm>
          <a:prstGeom prst="rect">
            <a:avLst/>
          </a:prstGeom>
        </p:spPr>
      </p:pic>
      <p:pic>
        <p:nvPicPr>
          <p:cNvPr id="24" name="Graphic 23" descr="Earth globe: Americas with solid fill">
            <a:extLst>
              <a:ext uri="{FF2B5EF4-FFF2-40B4-BE49-F238E27FC236}">
                <a16:creationId xmlns:a16="http://schemas.microsoft.com/office/drawing/2014/main" id="{2A102E83-277C-0AE7-CD8F-A8DAB83B0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1733937"/>
            <a:ext cx="835152" cy="835152"/>
          </a:xfrm>
          <a:prstGeom prst="rect">
            <a:avLst/>
          </a:prstGeom>
        </p:spPr>
      </p:pic>
      <p:pic>
        <p:nvPicPr>
          <p:cNvPr id="25" name="Graphic 24" descr="Earth globe: Americas with solid fill">
            <a:extLst>
              <a:ext uri="{FF2B5EF4-FFF2-40B4-BE49-F238E27FC236}">
                <a16:creationId xmlns:a16="http://schemas.microsoft.com/office/drawing/2014/main" id="{520D382F-BA57-B117-6CFE-6C45163EF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3429000"/>
            <a:ext cx="835152" cy="835152"/>
          </a:xfrm>
          <a:prstGeom prst="rect">
            <a:avLst/>
          </a:prstGeom>
        </p:spPr>
      </p:pic>
      <p:pic>
        <p:nvPicPr>
          <p:cNvPr id="26" name="Graphic 25" descr="Earth globe: Americas with solid fill">
            <a:extLst>
              <a:ext uri="{FF2B5EF4-FFF2-40B4-BE49-F238E27FC236}">
                <a16:creationId xmlns:a16="http://schemas.microsoft.com/office/drawing/2014/main" id="{B573B6B2-957A-3DB0-74D4-323B19CE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2569089"/>
            <a:ext cx="835152" cy="835152"/>
          </a:xfrm>
          <a:prstGeom prst="rect">
            <a:avLst/>
          </a:prstGeom>
        </p:spPr>
      </p:pic>
      <p:pic>
        <p:nvPicPr>
          <p:cNvPr id="27" name="Graphic 26" descr="Earth globe: Americas with solid fill">
            <a:extLst>
              <a:ext uri="{FF2B5EF4-FFF2-40B4-BE49-F238E27FC236}">
                <a16:creationId xmlns:a16="http://schemas.microsoft.com/office/drawing/2014/main" id="{8329BF3B-895A-578C-0B9F-BC73AC712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4280142"/>
            <a:ext cx="835152" cy="835152"/>
          </a:xfrm>
          <a:prstGeom prst="rect">
            <a:avLst/>
          </a:prstGeom>
        </p:spPr>
      </p:pic>
      <p:pic>
        <p:nvPicPr>
          <p:cNvPr id="28" name="Graphic 27" descr="Earth globe: Americas with solid fill">
            <a:extLst>
              <a:ext uri="{FF2B5EF4-FFF2-40B4-BE49-F238E27FC236}">
                <a16:creationId xmlns:a16="http://schemas.microsoft.com/office/drawing/2014/main" id="{23113076-CF1E-C17B-0DFD-6F9C1007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5115294"/>
            <a:ext cx="835152" cy="835152"/>
          </a:xfrm>
          <a:prstGeom prst="rect">
            <a:avLst/>
          </a:prstGeom>
        </p:spPr>
      </p:pic>
      <p:pic>
        <p:nvPicPr>
          <p:cNvPr id="29" name="Graphic 28" descr="Earth globe: Americas with solid fill">
            <a:extLst>
              <a:ext uri="{FF2B5EF4-FFF2-40B4-BE49-F238E27FC236}">
                <a16:creationId xmlns:a16="http://schemas.microsoft.com/office/drawing/2014/main" id="{07A915B2-93E0-581C-8397-3832F45A5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5950446"/>
            <a:ext cx="835152" cy="835152"/>
          </a:xfrm>
          <a:prstGeom prst="rect">
            <a:avLst/>
          </a:prstGeom>
        </p:spPr>
      </p:pic>
      <p:pic>
        <p:nvPicPr>
          <p:cNvPr id="30" name="Graphic 29" descr="Earth globe: Americas with solid fill">
            <a:extLst>
              <a:ext uri="{FF2B5EF4-FFF2-40B4-BE49-F238E27FC236}">
                <a16:creationId xmlns:a16="http://schemas.microsoft.com/office/drawing/2014/main" id="{BF449C64-3CA2-DC9D-DBE7-1C62B3EA2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6080" y="5969109"/>
            <a:ext cx="835152" cy="835152"/>
          </a:xfrm>
          <a:prstGeom prst="rect">
            <a:avLst/>
          </a:prstGeom>
        </p:spPr>
      </p:pic>
      <p:pic>
        <p:nvPicPr>
          <p:cNvPr id="31" name="Graphic 30" descr="Earth globe: Americas with solid fill">
            <a:extLst>
              <a:ext uri="{FF2B5EF4-FFF2-40B4-BE49-F238E27FC236}">
                <a16:creationId xmlns:a16="http://schemas.microsoft.com/office/drawing/2014/main" id="{68963CD1-8556-C7C2-9AD1-9FD7A7A15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0928" y="5970234"/>
            <a:ext cx="835152" cy="835152"/>
          </a:xfrm>
          <a:prstGeom prst="rect">
            <a:avLst/>
          </a:prstGeom>
        </p:spPr>
      </p:pic>
      <p:pic>
        <p:nvPicPr>
          <p:cNvPr id="32" name="Graphic 31" descr="Earth globe: Americas with solid fill">
            <a:extLst>
              <a:ext uri="{FF2B5EF4-FFF2-40B4-BE49-F238E27FC236}">
                <a16:creationId xmlns:a16="http://schemas.microsoft.com/office/drawing/2014/main" id="{FD82A930-9F42-0652-0604-1D725A16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5776" y="5969109"/>
            <a:ext cx="835152" cy="835152"/>
          </a:xfrm>
          <a:prstGeom prst="rect">
            <a:avLst/>
          </a:prstGeom>
        </p:spPr>
      </p:pic>
      <p:pic>
        <p:nvPicPr>
          <p:cNvPr id="33" name="Graphic 32" descr="Earth globe: Americas with solid fill">
            <a:extLst>
              <a:ext uri="{FF2B5EF4-FFF2-40B4-BE49-F238E27FC236}">
                <a16:creationId xmlns:a16="http://schemas.microsoft.com/office/drawing/2014/main" id="{92C4983B-04C5-B97C-FFF8-B844FFAF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0624" y="5987022"/>
            <a:ext cx="835152" cy="835152"/>
          </a:xfrm>
          <a:prstGeom prst="rect">
            <a:avLst/>
          </a:prstGeom>
        </p:spPr>
      </p:pic>
      <p:pic>
        <p:nvPicPr>
          <p:cNvPr id="34" name="Graphic 33" descr="Earth globe: Americas with solid fill">
            <a:extLst>
              <a:ext uri="{FF2B5EF4-FFF2-40B4-BE49-F238E27FC236}">
                <a16:creationId xmlns:a16="http://schemas.microsoft.com/office/drawing/2014/main" id="{5254DEE7-7575-C34F-1C32-A5FE54ADD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667" y="6004935"/>
            <a:ext cx="835152" cy="835152"/>
          </a:xfrm>
          <a:prstGeom prst="rect">
            <a:avLst/>
          </a:prstGeom>
        </p:spPr>
      </p:pic>
      <p:pic>
        <p:nvPicPr>
          <p:cNvPr id="35" name="Graphic 34" descr="Earth globe: Americas with solid fill">
            <a:extLst>
              <a:ext uri="{FF2B5EF4-FFF2-40B4-BE49-F238E27FC236}">
                <a16:creationId xmlns:a16="http://schemas.microsoft.com/office/drawing/2014/main" id="{DA8EC19C-6826-5F4B-E089-85A4AE62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0221" y="6004935"/>
            <a:ext cx="835152" cy="835152"/>
          </a:xfrm>
          <a:prstGeom prst="rect">
            <a:avLst/>
          </a:prstGeom>
        </p:spPr>
      </p:pic>
      <p:pic>
        <p:nvPicPr>
          <p:cNvPr id="36" name="Graphic 35" descr="Earth globe: Americas with solid fill">
            <a:extLst>
              <a:ext uri="{FF2B5EF4-FFF2-40B4-BE49-F238E27FC236}">
                <a16:creationId xmlns:a16="http://schemas.microsoft.com/office/drawing/2014/main" id="{15CF48B9-B973-8D6C-82A0-F94452617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2444" y="6004935"/>
            <a:ext cx="835152" cy="835152"/>
          </a:xfrm>
          <a:prstGeom prst="rect">
            <a:avLst/>
          </a:prstGeom>
        </p:spPr>
      </p:pic>
      <p:pic>
        <p:nvPicPr>
          <p:cNvPr id="37" name="Graphic 36" descr="Earth globe: Americas with solid fill">
            <a:extLst>
              <a:ext uri="{FF2B5EF4-FFF2-40B4-BE49-F238E27FC236}">
                <a16:creationId xmlns:a16="http://schemas.microsoft.com/office/drawing/2014/main" id="{03F8EDAB-ADF9-2EC5-8ABE-5A00BEE2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933" y="6022848"/>
            <a:ext cx="835152" cy="835152"/>
          </a:xfrm>
          <a:prstGeom prst="rect">
            <a:avLst/>
          </a:prstGeom>
        </p:spPr>
      </p:pic>
      <p:pic>
        <p:nvPicPr>
          <p:cNvPr id="38" name="Graphic 37" descr="Earth globe: Americas with solid fill">
            <a:extLst>
              <a:ext uri="{FF2B5EF4-FFF2-40B4-BE49-F238E27FC236}">
                <a16:creationId xmlns:a16="http://schemas.microsoft.com/office/drawing/2014/main" id="{B8DAF9C4-EFD5-7CBA-0843-4E99CCCE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094" y="6022848"/>
            <a:ext cx="835152" cy="835152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6508F926-ED40-686C-BED2-BCC9E73CF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0540" y="6022848"/>
            <a:ext cx="835152" cy="835152"/>
          </a:xfrm>
          <a:prstGeom prst="rect">
            <a:avLst/>
          </a:prstGeom>
        </p:spPr>
      </p:pic>
      <p:pic>
        <p:nvPicPr>
          <p:cNvPr id="40" name="Graphic 39" descr="Earth globe: Americas with solid fill">
            <a:extLst>
              <a:ext uri="{FF2B5EF4-FFF2-40B4-BE49-F238E27FC236}">
                <a16:creationId xmlns:a16="http://schemas.microsoft.com/office/drawing/2014/main" id="{4E1872F1-1F7B-1A89-E09C-D2BD518B4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398" y="6022848"/>
            <a:ext cx="835152" cy="8351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427BCD1-28E5-7DD5-AD93-CFFB8A16635D}"/>
              </a:ext>
            </a:extLst>
          </p:cNvPr>
          <p:cNvSpPr txBox="1"/>
          <p:nvPr/>
        </p:nvSpPr>
        <p:spPr>
          <a:xfrm>
            <a:off x="1960256" y="1225195"/>
            <a:ext cx="91043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The customer with highest sales order own 4 cars and have 100000 income i.e., financial stable customer and buy good quality product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The customer with highest orders have average earning.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Australia is the biggest customer among all regions in 2016.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Average of sales around 548 while average of orders is 4.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November and December are the months with highest sales in 2016</a:t>
            </a:r>
          </a:p>
          <a:p>
            <a:endParaRPr lang="en-IN" sz="20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Bikes are most expensive with highest sales and highest orders products.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432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arth globe: Americas with solid fill">
            <a:extLst>
              <a:ext uri="{FF2B5EF4-FFF2-40B4-BE49-F238E27FC236}">
                <a16:creationId xmlns:a16="http://schemas.microsoft.com/office/drawing/2014/main" id="{7C368870-5049-E8E5-A103-021591F0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8008" y="0"/>
            <a:ext cx="835152" cy="835152"/>
          </a:xfrm>
          <a:prstGeom prst="rect">
            <a:avLst/>
          </a:prstGeom>
        </p:spPr>
      </p:pic>
      <p:pic>
        <p:nvPicPr>
          <p:cNvPr id="9" name="Graphic 8" descr="Earth globe: Americas with solid fill">
            <a:extLst>
              <a:ext uri="{FF2B5EF4-FFF2-40B4-BE49-F238E27FC236}">
                <a16:creationId xmlns:a16="http://schemas.microsoft.com/office/drawing/2014/main" id="{3E33DA65-FB10-2E8C-4738-B63C2A931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3160" y="0"/>
            <a:ext cx="835152" cy="835152"/>
          </a:xfrm>
          <a:prstGeom prst="rect">
            <a:avLst/>
          </a:prstGeom>
        </p:spPr>
      </p:pic>
      <p:pic>
        <p:nvPicPr>
          <p:cNvPr id="11" name="Graphic 10" descr="Earth globe: Americas with solid fill">
            <a:extLst>
              <a:ext uri="{FF2B5EF4-FFF2-40B4-BE49-F238E27FC236}">
                <a16:creationId xmlns:a16="http://schemas.microsoft.com/office/drawing/2014/main" id="{4C69E856-36F7-A5BE-B5CA-B8D8AFD1F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8312" y="0"/>
            <a:ext cx="835152" cy="835152"/>
          </a:xfrm>
          <a:prstGeom prst="rect">
            <a:avLst/>
          </a:prstGeom>
        </p:spPr>
      </p:pic>
      <p:pic>
        <p:nvPicPr>
          <p:cNvPr id="12" name="Graphic 11" descr="Earth globe: Americas with solid fill">
            <a:extLst>
              <a:ext uri="{FF2B5EF4-FFF2-40B4-BE49-F238E27FC236}">
                <a16:creationId xmlns:a16="http://schemas.microsoft.com/office/drawing/2014/main" id="{FA15C3EC-7AE6-A2D9-128E-2E45BBBDA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6457" y="63633"/>
            <a:ext cx="835152" cy="835152"/>
          </a:xfrm>
          <a:prstGeom prst="rect">
            <a:avLst/>
          </a:prstGeom>
        </p:spPr>
      </p:pic>
      <p:pic>
        <p:nvPicPr>
          <p:cNvPr id="13" name="Graphic 12" descr="Earth globe: Americas with solid fill">
            <a:extLst>
              <a:ext uri="{FF2B5EF4-FFF2-40B4-BE49-F238E27FC236}">
                <a16:creationId xmlns:a16="http://schemas.microsoft.com/office/drawing/2014/main" id="{DF3E3FCB-4F07-E0DF-3DCA-F097CF89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1609" y="63633"/>
            <a:ext cx="835152" cy="835152"/>
          </a:xfrm>
          <a:prstGeom prst="rect">
            <a:avLst/>
          </a:prstGeom>
        </p:spPr>
      </p:pic>
      <p:pic>
        <p:nvPicPr>
          <p:cNvPr id="14" name="Graphic 13" descr="Earth globe: Americas with solid fill">
            <a:extLst>
              <a:ext uri="{FF2B5EF4-FFF2-40B4-BE49-F238E27FC236}">
                <a16:creationId xmlns:a16="http://schemas.microsoft.com/office/drawing/2014/main" id="{BE705BCB-098F-DC72-BF93-A6E178C07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6761" y="63633"/>
            <a:ext cx="835152" cy="835152"/>
          </a:xfrm>
          <a:prstGeom prst="rect">
            <a:avLst/>
          </a:prstGeom>
        </p:spPr>
      </p:pic>
      <p:pic>
        <p:nvPicPr>
          <p:cNvPr id="15" name="Graphic 14" descr="Earth globe: Americas with solid fill">
            <a:extLst>
              <a:ext uri="{FF2B5EF4-FFF2-40B4-BE49-F238E27FC236}">
                <a16:creationId xmlns:a16="http://schemas.microsoft.com/office/drawing/2014/main" id="{68AB5608-8949-2BB8-45AF-28F0D9F13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7065" y="63633"/>
            <a:ext cx="835152" cy="835152"/>
          </a:xfrm>
          <a:prstGeom prst="rect">
            <a:avLst/>
          </a:prstGeom>
        </p:spPr>
      </p:pic>
      <p:pic>
        <p:nvPicPr>
          <p:cNvPr id="17" name="Graphic 16" descr="Earth globe: Americas with solid fill">
            <a:extLst>
              <a:ext uri="{FF2B5EF4-FFF2-40B4-BE49-F238E27FC236}">
                <a16:creationId xmlns:a16="http://schemas.microsoft.com/office/drawing/2014/main" id="{2DAE5D9D-AB70-E242-E821-7A4432CDA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913" y="63633"/>
            <a:ext cx="835152" cy="835152"/>
          </a:xfrm>
          <a:prstGeom prst="rect">
            <a:avLst/>
          </a:prstGeom>
        </p:spPr>
      </p:pic>
      <p:pic>
        <p:nvPicPr>
          <p:cNvPr id="18" name="Graphic 17" descr="Earth globe: Americas with solid fill">
            <a:extLst>
              <a:ext uri="{FF2B5EF4-FFF2-40B4-BE49-F238E27FC236}">
                <a16:creationId xmlns:a16="http://schemas.microsoft.com/office/drawing/2014/main" id="{00C4BDD2-77B0-6BCE-0859-08705EB91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217" y="63633"/>
            <a:ext cx="835152" cy="835152"/>
          </a:xfrm>
          <a:prstGeom prst="rect">
            <a:avLst/>
          </a:prstGeom>
        </p:spPr>
      </p:pic>
      <p:pic>
        <p:nvPicPr>
          <p:cNvPr id="22" name="Graphic 21" descr="Earth globe: Americas with solid fill">
            <a:extLst>
              <a:ext uri="{FF2B5EF4-FFF2-40B4-BE49-F238E27FC236}">
                <a16:creationId xmlns:a16="http://schemas.microsoft.com/office/drawing/2014/main" id="{536954A9-8185-EB51-F925-DB4C6C546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6848" y="63633"/>
            <a:ext cx="835152" cy="835152"/>
          </a:xfrm>
          <a:prstGeom prst="rect">
            <a:avLst/>
          </a:prstGeom>
        </p:spPr>
      </p:pic>
      <p:pic>
        <p:nvPicPr>
          <p:cNvPr id="23" name="Graphic 22" descr="Earth globe: Americas with solid fill">
            <a:extLst>
              <a:ext uri="{FF2B5EF4-FFF2-40B4-BE49-F238E27FC236}">
                <a16:creationId xmlns:a16="http://schemas.microsoft.com/office/drawing/2014/main" id="{4C91D339-6392-E8AE-AA48-DA3CA17C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6848" y="898785"/>
            <a:ext cx="835152" cy="835152"/>
          </a:xfrm>
          <a:prstGeom prst="rect">
            <a:avLst/>
          </a:prstGeom>
        </p:spPr>
      </p:pic>
      <p:pic>
        <p:nvPicPr>
          <p:cNvPr id="24" name="Graphic 23" descr="Earth globe: Americas with solid fill">
            <a:extLst>
              <a:ext uri="{FF2B5EF4-FFF2-40B4-BE49-F238E27FC236}">
                <a16:creationId xmlns:a16="http://schemas.microsoft.com/office/drawing/2014/main" id="{2A102E83-277C-0AE7-CD8F-A8DAB83B0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1733937"/>
            <a:ext cx="835152" cy="835152"/>
          </a:xfrm>
          <a:prstGeom prst="rect">
            <a:avLst/>
          </a:prstGeom>
        </p:spPr>
      </p:pic>
      <p:pic>
        <p:nvPicPr>
          <p:cNvPr id="25" name="Graphic 24" descr="Earth globe: Americas with solid fill">
            <a:extLst>
              <a:ext uri="{FF2B5EF4-FFF2-40B4-BE49-F238E27FC236}">
                <a16:creationId xmlns:a16="http://schemas.microsoft.com/office/drawing/2014/main" id="{520D382F-BA57-B117-6CFE-6C45163EF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3429000"/>
            <a:ext cx="835152" cy="835152"/>
          </a:xfrm>
          <a:prstGeom prst="rect">
            <a:avLst/>
          </a:prstGeom>
        </p:spPr>
      </p:pic>
      <p:pic>
        <p:nvPicPr>
          <p:cNvPr id="26" name="Graphic 25" descr="Earth globe: Americas with solid fill">
            <a:extLst>
              <a:ext uri="{FF2B5EF4-FFF2-40B4-BE49-F238E27FC236}">
                <a16:creationId xmlns:a16="http://schemas.microsoft.com/office/drawing/2014/main" id="{B573B6B2-957A-3DB0-74D4-323B19CE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2569089"/>
            <a:ext cx="835152" cy="835152"/>
          </a:xfrm>
          <a:prstGeom prst="rect">
            <a:avLst/>
          </a:prstGeom>
        </p:spPr>
      </p:pic>
      <p:pic>
        <p:nvPicPr>
          <p:cNvPr id="27" name="Graphic 26" descr="Earth globe: Americas with solid fill">
            <a:extLst>
              <a:ext uri="{FF2B5EF4-FFF2-40B4-BE49-F238E27FC236}">
                <a16:creationId xmlns:a16="http://schemas.microsoft.com/office/drawing/2014/main" id="{8329BF3B-895A-578C-0B9F-BC73AC712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4280142"/>
            <a:ext cx="835152" cy="835152"/>
          </a:xfrm>
          <a:prstGeom prst="rect">
            <a:avLst/>
          </a:prstGeom>
        </p:spPr>
      </p:pic>
      <p:pic>
        <p:nvPicPr>
          <p:cNvPr id="28" name="Graphic 27" descr="Earth globe: Americas with solid fill">
            <a:extLst>
              <a:ext uri="{FF2B5EF4-FFF2-40B4-BE49-F238E27FC236}">
                <a16:creationId xmlns:a16="http://schemas.microsoft.com/office/drawing/2014/main" id="{23113076-CF1E-C17B-0DFD-6F9C1007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5115294"/>
            <a:ext cx="835152" cy="835152"/>
          </a:xfrm>
          <a:prstGeom prst="rect">
            <a:avLst/>
          </a:prstGeom>
        </p:spPr>
      </p:pic>
      <p:pic>
        <p:nvPicPr>
          <p:cNvPr id="29" name="Graphic 28" descr="Earth globe: Americas with solid fill">
            <a:extLst>
              <a:ext uri="{FF2B5EF4-FFF2-40B4-BE49-F238E27FC236}">
                <a16:creationId xmlns:a16="http://schemas.microsoft.com/office/drawing/2014/main" id="{07A915B2-93E0-581C-8397-3832F45A5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1232" y="5950446"/>
            <a:ext cx="835152" cy="835152"/>
          </a:xfrm>
          <a:prstGeom prst="rect">
            <a:avLst/>
          </a:prstGeom>
        </p:spPr>
      </p:pic>
      <p:pic>
        <p:nvPicPr>
          <p:cNvPr id="30" name="Graphic 29" descr="Earth globe: Americas with solid fill">
            <a:extLst>
              <a:ext uri="{FF2B5EF4-FFF2-40B4-BE49-F238E27FC236}">
                <a16:creationId xmlns:a16="http://schemas.microsoft.com/office/drawing/2014/main" id="{BF449C64-3CA2-DC9D-DBE7-1C62B3EA2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6080" y="5969109"/>
            <a:ext cx="835152" cy="835152"/>
          </a:xfrm>
          <a:prstGeom prst="rect">
            <a:avLst/>
          </a:prstGeom>
        </p:spPr>
      </p:pic>
      <p:pic>
        <p:nvPicPr>
          <p:cNvPr id="31" name="Graphic 30" descr="Earth globe: Americas with solid fill">
            <a:extLst>
              <a:ext uri="{FF2B5EF4-FFF2-40B4-BE49-F238E27FC236}">
                <a16:creationId xmlns:a16="http://schemas.microsoft.com/office/drawing/2014/main" id="{68963CD1-8556-C7C2-9AD1-9FD7A7A15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0928" y="5970234"/>
            <a:ext cx="835152" cy="835152"/>
          </a:xfrm>
          <a:prstGeom prst="rect">
            <a:avLst/>
          </a:prstGeom>
        </p:spPr>
      </p:pic>
      <p:pic>
        <p:nvPicPr>
          <p:cNvPr id="32" name="Graphic 31" descr="Earth globe: Americas with solid fill">
            <a:extLst>
              <a:ext uri="{FF2B5EF4-FFF2-40B4-BE49-F238E27FC236}">
                <a16:creationId xmlns:a16="http://schemas.microsoft.com/office/drawing/2014/main" id="{FD82A930-9F42-0652-0604-1D725A16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5776" y="5969109"/>
            <a:ext cx="835152" cy="835152"/>
          </a:xfrm>
          <a:prstGeom prst="rect">
            <a:avLst/>
          </a:prstGeom>
        </p:spPr>
      </p:pic>
      <p:pic>
        <p:nvPicPr>
          <p:cNvPr id="33" name="Graphic 32" descr="Earth globe: Americas with solid fill">
            <a:extLst>
              <a:ext uri="{FF2B5EF4-FFF2-40B4-BE49-F238E27FC236}">
                <a16:creationId xmlns:a16="http://schemas.microsoft.com/office/drawing/2014/main" id="{92C4983B-04C5-B97C-FFF8-B844FFAF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0624" y="5987022"/>
            <a:ext cx="835152" cy="835152"/>
          </a:xfrm>
          <a:prstGeom prst="rect">
            <a:avLst/>
          </a:prstGeom>
        </p:spPr>
      </p:pic>
      <p:pic>
        <p:nvPicPr>
          <p:cNvPr id="34" name="Graphic 33" descr="Earth globe: Americas with solid fill">
            <a:extLst>
              <a:ext uri="{FF2B5EF4-FFF2-40B4-BE49-F238E27FC236}">
                <a16:creationId xmlns:a16="http://schemas.microsoft.com/office/drawing/2014/main" id="{5254DEE7-7575-C34F-1C32-A5FE54ADD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667" y="6004935"/>
            <a:ext cx="835152" cy="835152"/>
          </a:xfrm>
          <a:prstGeom prst="rect">
            <a:avLst/>
          </a:prstGeom>
        </p:spPr>
      </p:pic>
      <p:pic>
        <p:nvPicPr>
          <p:cNvPr id="35" name="Graphic 34" descr="Earth globe: Americas with solid fill">
            <a:extLst>
              <a:ext uri="{FF2B5EF4-FFF2-40B4-BE49-F238E27FC236}">
                <a16:creationId xmlns:a16="http://schemas.microsoft.com/office/drawing/2014/main" id="{DA8EC19C-6826-5F4B-E089-85A4AE62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0221" y="6004935"/>
            <a:ext cx="835152" cy="835152"/>
          </a:xfrm>
          <a:prstGeom prst="rect">
            <a:avLst/>
          </a:prstGeom>
        </p:spPr>
      </p:pic>
      <p:pic>
        <p:nvPicPr>
          <p:cNvPr id="36" name="Graphic 35" descr="Earth globe: Americas with solid fill">
            <a:extLst>
              <a:ext uri="{FF2B5EF4-FFF2-40B4-BE49-F238E27FC236}">
                <a16:creationId xmlns:a16="http://schemas.microsoft.com/office/drawing/2014/main" id="{15CF48B9-B973-8D6C-82A0-F94452617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2444" y="6004935"/>
            <a:ext cx="835152" cy="835152"/>
          </a:xfrm>
          <a:prstGeom prst="rect">
            <a:avLst/>
          </a:prstGeom>
        </p:spPr>
      </p:pic>
      <p:pic>
        <p:nvPicPr>
          <p:cNvPr id="37" name="Graphic 36" descr="Earth globe: Americas with solid fill">
            <a:extLst>
              <a:ext uri="{FF2B5EF4-FFF2-40B4-BE49-F238E27FC236}">
                <a16:creationId xmlns:a16="http://schemas.microsoft.com/office/drawing/2014/main" id="{03F8EDAB-ADF9-2EC5-8ABE-5A00BEE2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933" y="6022848"/>
            <a:ext cx="835152" cy="835152"/>
          </a:xfrm>
          <a:prstGeom prst="rect">
            <a:avLst/>
          </a:prstGeom>
        </p:spPr>
      </p:pic>
      <p:pic>
        <p:nvPicPr>
          <p:cNvPr id="38" name="Graphic 37" descr="Earth globe: Americas with solid fill">
            <a:extLst>
              <a:ext uri="{FF2B5EF4-FFF2-40B4-BE49-F238E27FC236}">
                <a16:creationId xmlns:a16="http://schemas.microsoft.com/office/drawing/2014/main" id="{B8DAF9C4-EFD5-7CBA-0843-4E99CCCE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094" y="6022848"/>
            <a:ext cx="835152" cy="835152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6508F926-ED40-686C-BED2-BCC9E73CF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0540" y="6022848"/>
            <a:ext cx="835152" cy="835152"/>
          </a:xfrm>
          <a:prstGeom prst="rect">
            <a:avLst/>
          </a:prstGeom>
        </p:spPr>
      </p:pic>
      <p:pic>
        <p:nvPicPr>
          <p:cNvPr id="40" name="Graphic 39" descr="Earth globe: Americas with solid fill">
            <a:extLst>
              <a:ext uri="{FF2B5EF4-FFF2-40B4-BE49-F238E27FC236}">
                <a16:creationId xmlns:a16="http://schemas.microsoft.com/office/drawing/2014/main" id="{4E1872F1-1F7B-1A89-E09C-D2BD518B4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1398" y="6022848"/>
            <a:ext cx="835152" cy="835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8BF27C-A735-CE67-FAEF-9CE58DF9DE73}"/>
              </a:ext>
            </a:extLst>
          </p:cNvPr>
          <p:cNvSpPr txBox="1"/>
          <p:nvPr/>
        </p:nvSpPr>
        <p:spPr>
          <a:xfrm>
            <a:off x="1035558" y="4086320"/>
            <a:ext cx="64533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ln w="0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glow rad="101600">
                    <a:schemeClr val="tx2">
                      <a:lumMod val="50000"/>
                      <a:lumOff val="50000"/>
                      <a:alpha val="6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</a:p>
        </p:txBody>
      </p:sp>
      <p:pic>
        <p:nvPicPr>
          <p:cNvPr id="5" name="Graphic 4" descr="Business Growth with solid fill">
            <a:extLst>
              <a:ext uri="{FF2B5EF4-FFF2-40B4-BE49-F238E27FC236}">
                <a16:creationId xmlns:a16="http://schemas.microsoft.com/office/drawing/2014/main" id="{D69EF979-9928-DD21-16C0-6756A9F6D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9078" y="1797685"/>
            <a:ext cx="3213112" cy="321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CF549-5ACD-9D2F-6E19-E6E3510A2C86}"/>
              </a:ext>
            </a:extLst>
          </p:cNvPr>
          <p:cNvSpPr/>
          <p:nvPr/>
        </p:nvSpPr>
        <p:spPr>
          <a:xfrm rot="10800000">
            <a:off x="9902952" y="-365760"/>
            <a:ext cx="758952" cy="1746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2680" y="85039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EE1A0-A196-17F7-61CC-577C9C77B252}"/>
              </a:ext>
            </a:extLst>
          </p:cNvPr>
          <p:cNvSpPr txBox="1"/>
          <p:nvPr/>
        </p:nvSpPr>
        <p:spPr>
          <a:xfrm>
            <a:off x="1819656" y="310896"/>
            <a:ext cx="7178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What is Budget Sales Analysis?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6A20D-02B6-E187-265A-00DA908E78EE}"/>
              </a:ext>
            </a:extLst>
          </p:cNvPr>
          <p:cNvSpPr txBox="1"/>
          <p:nvPr/>
        </p:nvSpPr>
        <p:spPr>
          <a:xfrm>
            <a:off x="1819656" y="1444752"/>
            <a:ext cx="83576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This Budget Sales analysis will examine the budget data of “Adventure Works” Database.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The goal is there to create a dashboard that will measure the company performance.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It will focus majorly on the sales of different categorical products in different territorial region 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The sales in year 2016 in all twelve months. </a:t>
            </a:r>
          </a:p>
        </p:txBody>
      </p:sp>
    </p:spTree>
    <p:extLst>
      <p:ext uri="{BB962C8B-B14F-4D97-AF65-F5344CB8AC3E}">
        <p14:creationId xmlns:p14="http://schemas.microsoft.com/office/powerpoint/2010/main" val="17529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CF549-5ACD-9D2F-6E19-E6E3510A2C86}"/>
              </a:ext>
            </a:extLst>
          </p:cNvPr>
          <p:cNvSpPr/>
          <p:nvPr/>
        </p:nvSpPr>
        <p:spPr>
          <a:xfrm rot="10800000">
            <a:off x="9902952" y="-365760"/>
            <a:ext cx="758952" cy="1746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2680" y="85039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3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EB6C9-4AAA-1D93-CE12-6872636D2B30}"/>
              </a:ext>
            </a:extLst>
          </p:cNvPr>
          <p:cNvSpPr txBox="1"/>
          <p:nvPr/>
        </p:nvSpPr>
        <p:spPr>
          <a:xfrm>
            <a:off x="2276856" y="402336"/>
            <a:ext cx="7845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Databases used!!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DA8E67-3DEC-B5CE-B6E9-64ED4B967E2B}"/>
              </a:ext>
            </a:extLst>
          </p:cNvPr>
          <p:cNvSpPr/>
          <p:nvPr/>
        </p:nvSpPr>
        <p:spPr>
          <a:xfrm>
            <a:off x="3913632" y="1682496"/>
            <a:ext cx="4727448" cy="36576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84767-BEB6-9BC9-991E-187CBF9D6C97}"/>
              </a:ext>
            </a:extLst>
          </p:cNvPr>
          <p:cNvSpPr txBox="1"/>
          <p:nvPr/>
        </p:nvSpPr>
        <p:spPr>
          <a:xfrm>
            <a:off x="4764024" y="1947672"/>
            <a:ext cx="33741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Budget database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Adventure Works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IN" sz="2400" dirty="0">
              <a:latin typeface="Bahnschrift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Sales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Customers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Products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Territory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457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CF549-5ACD-9D2F-6E19-E6E3510A2C86}"/>
              </a:ext>
            </a:extLst>
          </p:cNvPr>
          <p:cNvSpPr/>
          <p:nvPr/>
        </p:nvSpPr>
        <p:spPr>
          <a:xfrm rot="10800000">
            <a:off x="9902952" y="-365760"/>
            <a:ext cx="758952" cy="1746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2680" y="85039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4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4C5E17-FEDE-14A5-9E8C-A5A8017605A6}"/>
              </a:ext>
            </a:extLst>
          </p:cNvPr>
          <p:cNvSpPr/>
          <p:nvPr/>
        </p:nvSpPr>
        <p:spPr>
          <a:xfrm>
            <a:off x="1792224" y="210312"/>
            <a:ext cx="3465576" cy="244144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57961-4652-D10B-78C4-A9ED62B8EF43}"/>
              </a:ext>
            </a:extLst>
          </p:cNvPr>
          <p:cNvSpPr txBox="1"/>
          <p:nvPr/>
        </p:nvSpPr>
        <p:spPr>
          <a:xfrm>
            <a:off x="2391156" y="210312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Budget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80EB5-17BF-86E8-D8FB-2FA186303464}"/>
              </a:ext>
            </a:extLst>
          </p:cNvPr>
          <p:cNvSpPr txBox="1"/>
          <p:nvPr/>
        </p:nvSpPr>
        <p:spPr>
          <a:xfrm>
            <a:off x="2061972" y="742676"/>
            <a:ext cx="2926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Category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Sub-Category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Product Name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Product Key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Sales from Jan2016 to Dec2016</a:t>
            </a:r>
          </a:p>
          <a:p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E4A4CF-158A-4A11-824A-A2EB6C798DF2}"/>
              </a:ext>
            </a:extLst>
          </p:cNvPr>
          <p:cNvSpPr/>
          <p:nvPr/>
        </p:nvSpPr>
        <p:spPr>
          <a:xfrm>
            <a:off x="1117854" y="2821501"/>
            <a:ext cx="3465576" cy="319282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326B7-A917-912D-B721-67399F706BDB}"/>
              </a:ext>
            </a:extLst>
          </p:cNvPr>
          <p:cNvSpPr txBox="1"/>
          <p:nvPr/>
        </p:nvSpPr>
        <p:spPr>
          <a:xfrm>
            <a:off x="1218438" y="2925060"/>
            <a:ext cx="3264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Adventure Works:  SALES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DA756-F302-3BF6-2645-3130776938D4}"/>
              </a:ext>
            </a:extLst>
          </p:cNvPr>
          <p:cNvSpPr txBox="1"/>
          <p:nvPr/>
        </p:nvSpPr>
        <p:spPr>
          <a:xfrm>
            <a:off x="1312164" y="3429000"/>
            <a:ext cx="3076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Product Key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Customer Key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Promotion Key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Sales Territory Key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Order Quantity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Unit Price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Total Product Cost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 Sales Amount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Tax Amount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B80E21-CD31-2111-C1E9-3D58C095CD15}"/>
              </a:ext>
            </a:extLst>
          </p:cNvPr>
          <p:cNvSpPr/>
          <p:nvPr/>
        </p:nvSpPr>
        <p:spPr>
          <a:xfrm>
            <a:off x="4988052" y="2783144"/>
            <a:ext cx="3863340" cy="377310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06859-2DD4-BEF9-4578-96995FB5B808}"/>
              </a:ext>
            </a:extLst>
          </p:cNvPr>
          <p:cNvSpPr txBox="1"/>
          <p:nvPr/>
        </p:nvSpPr>
        <p:spPr>
          <a:xfrm>
            <a:off x="4988052" y="2925060"/>
            <a:ext cx="400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Adventure Works: Customers</a:t>
            </a:r>
            <a:endParaRPr lang="en-IN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24227-D398-7AF4-E0E2-EB211BC2ECD7}"/>
              </a:ext>
            </a:extLst>
          </p:cNvPr>
          <p:cNvSpPr txBox="1"/>
          <p:nvPr/>
        </p:nvSpPr>
        <p:spPr>
          <a:xfrm>
            <a:off x="5102352" y="3346704"/>
            <a:ext cx="35753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Customer Key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Full Name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 Birth Date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Martial Status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Number of Children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Number of Cars Owned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Yearly Income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Gender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Education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Occupation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" panose="020B0502040204020203" pitchFamily="34" charset="0"/>
              </a:rPr>
              <a:t>House Owned Flag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3A0D5A-FEC6-1334-032B-140DE6B928CA}"/>
              </a:ext>
            </a:extLst>
          </p:cNvPr>
          <p:cNvSpPr/>
          <p:nvPr/>
        </p:nvSpPr>
        <p:spPr>
          <a:xfrm>
            <a:off x="5522976" y="111371"/>
            <a:ext cx="3749040" cy="244144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C24FC-C53D-FFD1-392C-C12DE395DC9D}"/>
              </a:ext>
            </a:extLst>
          </p:cNvPr>
          <p:cNvSpPr txBox="1"/>
          <p:nvPr/>
        </p:nvSpPr>
        <p:spPr>
          <a:xfrm>
            <a:off x="5641848" y="122115"/>
            <a:ext cx="3863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Adventure Works: Products</a:t>
            </a:r>
            <a:endParaRPr lang="en-IN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8694E-1237-F564-7507-2862AEE2B557}"/>
              </a:ext>
            </a:extLst>
          </p:cNvPr>
          <p:cNvSpPr txBox="1"/>
          <p:nvPr/>
        </p:nvSpPr>
        <p:spPr>
          <a:xfrm>
            <a:off x="5641848" y="645335"/>
            <a:ext cx="1952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Category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Sub-Category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Product Name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Product Key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Colour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Standard Cost</a:t>
            </a:r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24A0BE-4F75-EAAC-15DB-8B35FD7642B4}"/>
              </a:ext>
            </a:extLst>
          </p:cNvPr>
          <p:cNvSpPr txBox="1"/>
          <p:nvPr/>
        </p:nvSpPr>
        <p:spPr>
          <a:xfrm>
            <a:off x="7518654" y="619559"/>
            <a:ext cx="2210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List Cost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Product Line</a:t>
            </a:r>
          </a:p>
          <a:p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A7A182D-29AF-1470-CAB1-75727385C8CC}"/>
              </a:ext>
            </a:extLst>
          </p:cNvPr>
          <p:cNvSpPr/>
          <p:nvPr/>
        </p:nvSpPr>
        <p:spPr>
          <a:xfrm>
            <a:off x="9450324" y="2270737"/>
            <a:ext cx="2481834" cy="28316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BF4DC5-E473-F944-82DE-1330CB0AD909}"/>
              </a:ext>
            </a:extLst>
          </p:cNvPr>
          <p:cNvSpPr txBox="1"/>
          <p:nvPr/>
        </p:nvSpPr>
        <p:spPr>
          <a:xfrm>
            <a:off x="9560052" y="2296947"/>
            <a:ext cx="4000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Adventure Works: </a:t>
            </a:r>
          </a:p>
          <a:p>
            <a:r>
              <a:rPr lang="en-IN" sz="2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Territory</a:t>
            </a:r>
            <a:endParaRPr lang="en-IN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CF2C25-887F-0B84-AF9C-AE27636E7F04}"/>
              </a:ext>
            </a:extLst>
          </p:cNvPr>
          <p:cNvSpPr txBox="1"/>
          <p:nvPr/>
        </p:nvSpPr>
        <p:spPr>
          <a:xfrm>
            <a:off x="9505188" y="3346704"/>
            <a:ext cx="2020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Sales Territory Key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Region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Country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Bahnschrift" panose="020B0502040204020203" pitchFamily="34" charset="0"/>
              </a:rPr>
              <a:t>Group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ircle Sign">
                <a:extLst>
                  <a:ext uri="{FF2B5EF4-FFF2-40B4-BE49-F238E27FC236}">
                    <a16:creationId xmlns:a16="http://schemas.microsoft.com/office/drawing/2014/main" id="{207CB328-AC17-E027-FAEA-A795F1CB78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2825385"/>
                  </p:ext>
                </p:extLst>
              </p:nvPr>
            </p:nvGraphicFramePr>
            <p:xfrm>
              <a:off x="10656743" y="4301927"/>
              <a:ext cx="1426879" cy="27205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26879" cy="2720583"/>
                    </a:xfrm>
                    <a:prstGeom prst="rect">
                      <a:avLst/>
                    </a:prstGeom>
                  </am3d:spPr>
                  <am3d:camera>
                    <am3d:pos x="0" y="0" z="576052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4190" d="1000000"/>
                    <am3d:preTrans dx="-396535" dy="-18000000" dz="-1358706"/>
                    <am3d:scale>
                      <am3d:sx n="1000000" d="1000000"/>
                      <am3d:sy n="1000000" d="1000000"/>
                      <am3d:sz n="1000000" d="1000000"/>
                    </am3d:scale>
                    <am3d:rot ax="760038" ay="-3219134" az="-6156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103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ircle Sign">
                <a:extLst>
                  <a:ext uri="{FF2B5EF4-FFF2-40B4-BE49-F238E27FC236}">
                    <a16:creationId xmlns:a16="http://schemas.microsoft.com/office/drawing/2014/main" id="{207CB328-AC17-E027-FAEA-A795F1CB78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6743" y="4301927"/>
                <a:ext cx="1426879" cy="27205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67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CF549-5ACD-9D2F-6E19-E6E3510A2C86}"/>
              </a:ext>
            </a:extLst>
          </p:cNvPr>
          <p:cNvSpPr/>
          <p:nvPr/>
        </p:nvSpPr>
        <p:spPr>
          <a:xfrm rot="10800000">
            <a:off x="9902952" y="-365760"/>
            <a:ext cx="758952" cy="1746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2680" y="85039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5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B6FEF-FB64-B404-3C61-684AB8F17836}"/>
              </a:ext>
            </a:extLst>
          </p:cNvPr>
          <p:cNvSpPr txBox="1"/>
          <p:nvPr/>
        </p:nvSpPr>
        <p:spPr>
          <a:xfrm>
            <a:off x="3264925" y="386670"/>
            <a:ext cx="430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GLANCE OVER THE DATA</a:t>
            </a:r>
          </a:p>
        </p:txBody>
      </p:sp>
      <p:pic>
        <p:nvPicPr>
          <p:cNvPr id="6" name="Graphic 5" descr="Chevron arrows with solid fill">
            <a:extLst>
              <a:ext uri="{FF2B5EF4-FFF2-40B4-BE49-F238E27FC236}">
                <a16:creationId xmlns:a16="http://schemas.microsoft.com/office/drawing/2014/main" id="{BB78C605-F02D-6CF9-5284-FCF25269F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49503">
            <a:off x="1543484" y="569647"/>
            <a:ext cx="707886" cy="707886"/>
          </a:xfrm>
          <a:prstGeom prst="rect">
            <a:avLst/>
          </a:prstGeom>
        </p:spPr>
      </p:pic>
      <p:pic>
        <p:nvPicPr>
          <p:cNvPr id="7" name="Graphic 6" descr="Chevron arrows with solid fill">
            <a:extLst>
              <a:ext uri="{FF2B5EF4-FFF2-40B4-BE49-F238E27FC236}">
                <a16:creationId xmlns:a16="http://schemas.microsoft.com/office/drawing/2014/main" id="{CB5A3C7D-2A5E-D859-DC60-2DB9C1BD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57939">
            <a:off x="189845" y="191695"/>
            <a:ext cx="707886" cy="707886"/>
          </a:xfrm>
          <a:prstGeom prst="rect">
            <a:avLst/>
          </a:prstGeom>
        </p:spPr>
      </p:pic>
      <p:pic>
        <p:nvPicPr>
          <p:cNvPr id="8" name="Graphic 7" descr="Chevron arrows with solid fill">
            <a:extLst>
              <a:ext uri="{FF2B5EF4-FFF2-40B4-BE49-F238E27FC236}">
                <a16:creationId xmlns:a16="http://schemas.microsoft.com/office/drawing/2014/main" id="{182D6FA6-56F7-1E13-A0CC-51ECAF456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00861">
            <a:off x="2516252" y="629732"/>
            <a:ext cx="707886" cy="707886"/>
          </a:xfrm>
          <a:prstGeom prst="rect">
            <a:avLst/>
          </a:prstGeom>
        </p:spPr>
      </p:pic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1758A099-5005-FD91-3FC3-A1B4C388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99771">
            <a:off x="7667342" y="300135"/>
            <a:ext cx="707886" cy="707886"/>
          </a:xfrm>
          <a:prstGeom prst="rect">
            <a:avLst/>
          </a:prstGeom>
        </p:spPr>
      </p:pic>
      <p:pic>
        <p:nvPicPr>
          <p:cNvPr id="11" name="Graphic 10" descr="Chevron arrows with solid fill">
            <a:extLst>
              <a:ext uri="{FF2B5EF4-FFF2-40B4-BE49-F238E27FC236}">
                <a16:creationId xmlns:a16="http://schemas.microsoft.com/office/drawing/2014/main" id="{EA1712FC-47DD-A5A9-6803-A61F871FF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04396">
            <a:off x="9246499" y="648849"/>
            <a:ext cx="707886" cy="707886"/>
          </a:xfrm>
          <a:prstGeom prst="rect">
            <a:avLst/>
          </a:prstGeom>
        </p:spPr>
      </p:pic>
      <p:pic>
        <p:nvPicPr>
          <p:cNvPr id="12" name="Graphic 11" descr="Chevron arrows with solid fill">
            <a:extLst>
              <a:ext uri="{FF2B5EF4-FFF2-40B4-BE49-F238E27FC236}">
                <a16:creationId xmlns:a16="http://schemas.microsoft.com/office/drawing/2014/main" id="{18D82021-88DB-13CB-56D2-20A3809C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85452">
            <a:off x="8463804" y="555795"/>
            <a:ext cx="707886" cy="707886"/>
          </a:xfrm>
          <a:prstGeom prst="rect">
            <a:avLst/>
          </a:prstGeom>
        </p:spPr>
      </p:pic>
      <p:pic>
        <p:nvPicPr>
          <p:cNvPr id="13" name="Graphic 12" descr="Chevron arrows with solid fill">
            <a:extLst>
              <a:ext uri="{FF2B5EF4-FFF2-40B4-BE49-F238E27FC236}">
                <a16:creationId xmlns:a16="http://schemas.microsoft.com/office/drawing/2014/main" id="{A7A93FD6-4372-9D8A-A887-5AB4C861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615085">
            <a:off x="10681460" y="480806"/>
            <a:ext cx="707886" cy="707886"/>
          </a:xfrm>
          <a:prstGeom prst="rect">
            <a:avLst/>
          </a:prstGeom>
        </p:spPr>
      </p:pic>
      <p:pic>
        <p:nvPicPr>
          <p:cNvPr id="14" name="Graphic 13" descr="Chevron arrows with solid fill">
            <a:extLst>
              <a:ext uri="{FF2B5EF4-FFF2-40B4-BE49-F238E27FC236}">
                <a16:creationId xmlns:a16="http://schemas.microsoft.com/office/drawing/2014/main" id="{269165D8-8940-2B5E-21BC-4D0ED6A2D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54607">
            <a:off x="11492497" y="32727"/>
            <a:ext cx="707886" cy="707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072FC9-1A59-19C6-29F6-3C2A3E585D5A}"/>
              </a:ext>
            </a:extLst>
          </p:cNvPr>
          <p:cNvSpPr txBox="1"/>
          <p:nvPr/>
        </p:nvSpPr>
        <p:spPr>
          <a:xfrm>
            <a:off x="1897427" y="2315714"/>
            <a:ext cx="974288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There are total </a:t>
            </a: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Bahnschrift" panose="020B0502040204020203" pitchFamily="34" charset="0"/>
              </a:rPr>
              <a:t> 11 Territories </a:t>
            </a:r>
            <a:r>
              <a:rPr lang="en-IN" sz="2000" dirty="0">
                <a:latin typeface="Bahnschrift" panose="020B0502040204020203" pitchFamily="34" charset="0"/>
              </a:rPr>
              <a:t>under North-America, Europe and Pacific group.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Sales data of </a:t>
            </a: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Bahnschrift" panose="020B0502040204020203" pitchFamily="34" charset="0"/>
              </a:rPr>
              <a:t> 3 Categories </a:t>
            </a:r>
            <a:r>
              <a:rPr lang="en-IN" sz="2000" dirty="0">
                <a:latin typeface="Bahnschrift" panose="020B0502040204020203" pitchFamily="34" charset="0"/>
              </a:rPr>
              <a:t>– Accessories, Bikes and Clothes of year 2016.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Customer Details with unique Customer Key.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Product List sold along with customer key and </a:t>
            </a: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Bahnschrift" panose="020B0502040204020203" pitchFamily="34" charset="0"/>
              </a:rPr>
              <a:t> tax details </a:t>
            </a:r>
            <a:r>
              <a:rPr lang="en-IN" sz="2000" dirty="0">
                <a:latin typeface="Bahnschrift" panose="020B0502040204020203" pitchFamily="34" charset="0"/>
              </a:rPr>
              <a:t> during sale.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287125-385F-1AB7-81C2-61F402FBE339}"/>
              </a:ext>
            </a:extLst>
          </p:cNvPr>
          <p:cNvCxnSpPr>
            <a:cxnSpLocks/>
          </p:cNvCxnSpPr>
          <p:nvPr/>
        </p:nvCxnSpPr>
        <p:spPr>
          <a:xfrm>
            <a:off x="3329760" y="1094556"/>
            <a:ext cx="42989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62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CF549-5ACD-9D2F-6E19-E6E3510A2C86}"/>
              </a:ext>
            </a:extLst>
          </p:cNvPr>
          <p:cNvSpPr/>
          <p:nvPr/>
        </p:nvSpPr>
        <p:spPr>
          <a:xfrm rot="10800000">
            <a:off x="9902952" y="-365760"/>
            <a:ext cx="758952" cy="1746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2680" y="85039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6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312B1C-E6D9-79E3-3E0C-8B42FBFB0A1B}"/>
              </a:ext>
            </a:extLst>
          </p:cNvPr>
          <p:cNvSpPr txBox="1"/>
          <p:nvPr/>
        </p:nvSpPr>
        <p:spPr>
          <a:xfrm>
            <a:off x="1709928" y="393192"/>
            <a:ext cx="5998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Category wise budget sales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55ECA-86E4-1A93-BD93-7E928E415702}"/>
              </a:ext>
            </a:extLst>
          </p:cNvPr>
          <p:cNvSpPr/>
          <p:nvPr/>
        </p:nvSpPr>
        <p:spPr>
          <a:xfrm flipH="1">
            <a:off x="1956814" y="1060703"/>
            <a:ext cx="45719" cy="473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87370-C78B-EBE1-A5BA-69B9D82CA189}"/>
              </a:ext>
            </a:extLst>
          </p:cNvPr>
          <p:cNvSpPr txBox="1"/>
          <p:nvPr/>
        </p:nvSpPr>
        <p:spPr>
          <a:xfrm>
            <a:off x="2002534" y="1011305"/>
            <a:ext cx="1316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2016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508A5C-78B5-B69A-A853-49CAABF8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91" y="2087444"/>
            <a:ext cx="5571745" cy="3554404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  <a:prstDash val="lgDashDotDot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F7552C-30B9-AD0E-07FD-E64A03190872}"/>
              </a:ext>
            </a:extLst>
          </p:cNvPr>
          <p:cNvSpPr txBox="1"/>
          <p:nvPr/>
        </p:nvSpPr>
        <p:spPr>
          <a:xfrm>
            <a:off x="7388352" y="2895150"/>
            <a:ext cx="42428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hnschrift" panose="020B0502040204020203" pitchFamily="34" charset="0"/>
              </a:rPr>
              <a:t>According to the analysis: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Bikes has the </a:t>
            </a: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Bahnschrift" panose="020B0502040204020203" pitchFamily="34" charset="0"/>
              </a:rPr>
              <a:t>highest sale </a:t>
            </a:r>
            <a:r>
              <a:rPr lang="en-IN" sz="2000" dirty="0">
                <a:latin typeface="Bahnschrift" panose="020B0502040204020203" pitchFamily="34" charset="0"/>
              </a:rPr>
              <a:t>in 2016 while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Clothing has the </a:t>
            </a: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Bahnschrift" panose="020B0502040204020203" pitchFamily="34" charset="0"/>
              </a:rPr>
              <a:t>lowest sales.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D23C16-552E-96C0-9571-3A00C01FBC6B}"/>
              </a:ext>
            </a:extLst>
          </p:cNvPr>
          <p:cNvCxnSpPr>
            <a:cxnSpLocks/>
          </p:cNvCxnSpPr>
          <p:nvPr/>
        </p:nvCxnSpPr>
        <p:spPr>
          <a:xfrm>
            <a:off x="1790700" y="1051679"/>
            <a:ext cx="5003292" cy="90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00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CF549-5ACD-9D2F-6E19-E6E3510A2C86}"/>
              </a:ext>
            </a:extLst>
          </p:cNvPr>
          <p:cNvSpPr/>
          <p:nvPr/>
        </p:nvSpPr>
        <p:spPr>
          <a:xfrm rot="10800000">
            <a:off x="9902952" y="-365760"/>
            <a:ext cx="758952" cy="1746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2680" y="85039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</a:t>
            </a:r>
            <a:r>
              <a:rPr lang="en-IN" sz="2400" b="1" dirty="0">
                <a:solidFill>
                  <a:schemeClr val="bg1"/>
                </a:solidFill>
              </a:rPr>
              <a:t>7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FB9D9-278F-93AC-4360-7B2BEA08CC88}"/>
              </a:ext>
            </a:extLst>
          </p:cNvPr>
          <p:cNvSpPr txBox="1"/>
          <p:nvPr/>
        </p:nvSpPr>
        <p:spPr>
          <a:xfrm>
            <a:off x="1837944" y="0"/>
            <a:ext cx="6656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Sub-Category wise budget sales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F36D0FE-9985-56E9-A3F9-D0703AC11F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752269"/>
              </p:ext>
            </p:extLst>
          </p:nvPr>
        </p:nvGraphicFramePr>
        <p:xfrm>
          <a:off x="567944" y="2217050"/>
          <a:ext cx="4488688" cy="3063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B5E4835-CB54-FEED-D0A5-F3AB46898C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539147"/>
              </p:ext>
            </p:extLst>
          </p:nvPr>
        </p:nvGraphicFramePr>
        <p:xfrm>
          <a:off x="4193032" y="1115568"/>
          <a:ext cx="4488688" cy="3175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50E6BD9-6F2D-CBAF-1FA2-6C346A72F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323688"/>
              </p:ext>
            </p:extLst>
          </p:nvPr>
        </p:nvGraphicFramePr>
        <p:xfrm>
          <a:off x="3496056" y="12421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2F1AB967-A46D-1069-8C85-3D9DB5671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837308"/>
              </p:ext>
            </p:extLst>
          </p:nvPr>
        </p:nvGraphicFramePr>
        <p:xfrm>
          <a:off x="7269988" y="2397484"/>
          <a:ext cx="5780024" cy="3063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82A6E748-36CA-820F-83FD-A1019C3478E8}"/>
              </a:ext>
            </a:extLst>
          </p:cNvPr>
          <p:cNvSpPr/>
          <p:nvPr/>
        </p:nvSpPr>
        <p:spPr>
          <a:xfrm rot="10800000">
            <a:off x="5436616" y="5042846"/>
            <a:ext cx="1965960" cy="1175777"/>
          </a:xfrm>
          <a:prstGeom prst="wedgeRoundRectCallout">
            <a:avLst>
              <a:gd name="adj1" fmla="val -136647"/>
              <a:gd name="adj2" fmla="val 92052"/>
              <a:gd name="adj3" fmla="val 16667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77940E-85E7-7840-9C8B-C7C0DB0E5FF8}"/>
              </a:ext>
            </a:extLst>
          </p:cNvPr>
          <p:cNvSpPr/>
          <p:nvPr/>
        </p:nvSpPr>
        <p:spPr>
          <a:xfrm rot="10800000">
            <a:off x="5436615" y="5050021"/>
            <a:ext cx="1965960" cy="1175777"/>
          </a:xfrm>
          <a:prstGeom prst="wedgeRoundRectCallout">
            <a:avLst>
              <a:gd name="adj1" fmla="val -36979"/>
              <a:gd name="adj2" fmla="val 175250"/>
              <a:gd name="adj3" fmla="val 16667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5DB58AF-A103-8A83-A576-1DC7DDAE1123}"/>
              </a:ext>
            </a:extLst>
          </p:cNvPr>
          <p:cNvSpPr/>
          <p:nvPr/>
        </p:nvSpPr>
        <p:spPr>
          <a:xfrm rot="10800000">
            <a:off x="5436612" y="5035670"/>
            <a:ext cx="2272795" cy="1442533"/>
          </a:xfrm>
          <a:prstGeom prst="wedgeRoundRectCallout">
            <a:avLst>
              <a:gd name="adj1" fmla="val 131507"/>
              <a:gd name="adj2" fmla="val 129223"/>
              <a:gd name="adj3" fmla="val 16667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A0C95-CE56-E545-928C-DC3F44475D08}"/>
              </a:ext>
            </a:extLst>
          </p:cNvPr>
          <p:cNvSpPr txBox="1"/>
          <p:nvPr/>
        </p:nvSpPr>
        <p:spPr>
          <a:xfrm>
            <a:off x="5436611" y="5050021"/>
            <a:ext cx="24816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Maximum Sales</a:t>
            </a:r>
          </a:p>
          <a:p>
            <a:pPr algn="ctr"/>
            <a:endParaRPr lang="en-IN" sz="1600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>
                <a:latin typeface="Bahnschrift" panose="020B0502040204020203" pitchFamily="34" charset="0"/>
              </a:rPr>
              <a:t>Mountain Bikes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>
                <a:latin typeface="Bahnschrift" panose="020B0502040204020203" pitchFamily="34" charset="0"/>
              </a:rPr>
              <a:t>Bottles and Cages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>
                <a:latin typeface="Bahnschrift" panose="020B0502040204020203" pitchFamily="34" charset="0"/>
              </a:rPr>
              <a:t>Jerseys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28047-A6B2-7BD4-A130-A7C365E067D7}"/>
              </a:ext>
            </a:extLst>
          </p:cNvPr>
          <p:cNvSpPr txBox="1"/>
          <p:nvPr/>
        </p:nvSpPr>
        <p:spPr>
          <a:xfrm>
            <a:off x="1924158" y="1407965"/>
            <a:ext cx="226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  Accessories…   </a:t>
            </a:r>
            <a:endParaRPr lang="en-IN" sz="16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1D3E6-51D2-C3DD-5505-9B588EC47BB9}"/>
              </a:ext>
            </a:extLst>
          </p:cNvPr>
          <p:cNvSpPr txBox="1"/>
          <p:nvPr/>
        </p:nvSpPr>
        <p:spPr>
          <a:xfrm>
            <a:off x="6017228" y="722237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  Bikes…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A639D-5F1F-206B-27CD-AB18D461342E}"/>
              </a:ext>
            </a:extLst>
          </p:cNvPr>
          <p:cNvSpPr txBox="1"/>
          <p:nvPr/>
        </p:nvSpPr>
        <p:spPr>
          <a:xfrm>
            <a:off x="9671848" y="1874012"/>
            <a:ext cx="166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  Clothing…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DF123A-897F-A0A0-34F9-8F170CC60C09}"/>
              </a:ext>
            </a:extLst>
          </p:cNvPr>
          <p:cNvCxnSpPr>
            <a:cxnSpLocks/>
          </p:cNvCxnSpPr>
          <p:nvPr/>
        </p:nvCxnSpPr>
        <p:spPr>
          <a:xfrm>
            <a:off x="7808976" y="5907024"/>
            <a:ext cx="47548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99768A-1288-4F63-3798-E7FC6F9ABA67}"/>
              </a:ext>
            </a:extLst>
          </p:cNvPr>
          <p:cNvSpPr txBox="1"/>
          <p:nvPr/>
        </p:nvSpPr>
        <p:spPr>
          <a:xfrm>
            <a:off x="8384033" y="5617363"/>
            <a:ext cx="204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ahnschrift" panose="020B0502040204020203" pitchFamily="34" charset="0"/>
              </a:rPr>
              <a:t>477</a:t>
            </a:r>
          </a:p>
          <a:p>
            <a:r>
              <a:rPr lang="en-US" sz="1600" b="1" dirty="0">
                <a:latin typeface="Bahnschrift" panose="020B0502040204020203" pitchFamily="34" charset="0"/>
              </a:rPr>
              <a:t>344</a:t>
            </a:r>
          </a:p>
          <a:p>
            <a:r>
              <a:rPr lang="en-US" sz="1600" b="1" dirty="0">
                <a:latin typeface="Bahnschrift" panose="020B0502040204020203" pitchFamily="34" charset="0"/>
              </a:rPr>
              <a:t>226</a:t>
            </a:r>
            <a:endParaRPr lang="en-IN" sz="1600" b="1" dirty="0">
              <a:latin typeface="Bahnschrif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60D964-CDE2-3159-F686-97F2547C795F}"/>
              </a:ext>
            </a:extLst>
          </p:cNvPr>
          <p:cNvSpPr txBox="1"/>
          <p:nvPr/>
        </p:nvSpPr>
        <p:spPr>
          <a:xfrm>
            <a:off x="8817845" y="5415780"/>
            <a:ext cx="4856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}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41655B-6FD0-6B4B-6DF6-44F136CDEFBA}"/>
              </a:ext>
            </a:extLst>
          </p:cNvPr>
          <p:cNvSpPr txBox="1"/>
          <p:nvPr/>
        </p:nvSpPr>
        <p:spPr>
          <a:xfrm>
            <a:off x="9165722" y="5831416"/>
            <a:ext cx="204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Product Key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9993E1-5A26-79CE-E5AA-265BD1F4B009}"/>
              </a:ext>
            </a:extLst>
          </p:cNvPr>
          <p:cNvCxnSpPr>
            <a:cxnSpLocks/>
          </p:cNvCxnSpPr>
          <p:nvPr/>
        </p:nvCxnSpPr>
        <p:spPr>
          <a:xfrm>
            <a:off x="1644396" y="707886"/>
            <a:ext cx="61645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70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CF549-5ACD-9D2F-6E19-E6E3510A2C86}"/>
              </a:ext>
            </a:extLst>
          </p:cNvPr>
          <p:cNvSpPr/>
          <p:nvPr/>
        </p:nvSpPr>
        <p:spPr>
          <a:xfrm rot="10800000">
            <a:off x="9902952" y="-365760"/>
            <a:ext cx="758952" cy="1746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2680" y="85039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8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883EF-4674-243B-39CB-6103ACAA4400}"/>
              </a:ext>
            </a:extLst>
          </p:cNvPr>
          <p:cNvSpPr txBox="1"/>
          <p:nvPr/>
        </p:nvSpPr>
        <p:spPr>
          <a:xfrm>
            <a:off x="1920240" y="292608"/>
            <a:ext cx="5358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Territory Wise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AE358-E0CB-F6BC-B9D9-F95824428666}"/>
              </a:ext>
            </a:extLst>
          </p:cNvPr>
          <p:cNvSpPr txBox="1"/>
          <p:nvPr/>
        </p:nvSpPr>
        <p:spPr>
          <a:xfrm>
            <a:off x="7935338" y="2024835"/>
            <a:ext cx="41546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Maximum number of orders came from </a:t>
            </a: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Bahnschrift" panose="020B0502040204020203" pitchFamily="34" charset="0"/>
              </a:rPr>
              <a:t>Region 9 –&gt; 20140 orders.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Minimum number of orders came from </a:t>
            </a: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Bahnschrift" panose="020B0502040204020203" pitchFamily="34" charset="0"/>
              </a:rPr>
              <a:t>Region 2-&gt; 35 orders.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solidFill>
                <a:schemeClr val="bg1"/>
              </a:solidFill>
              <a:highlight>
                <a:srgbClr val="000000"/>
              </a:highlight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>
                <a:latin typeface="Bahnschrift" panose="020B0502040204020203" pitchFamily="34" charset="0"/>
              </a:rPr>
              <a:t>Average orders are between 8000 to 9500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E48A10-D844-B259-4694-A7B7415B8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96" y="1312057"/>
            <a:ext cx="6226351" cy="3377795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  <a:prstDash val="lgDashDotDot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738CF-6444-F661-84FB-D067B0C021BF}"/>
              </a:ext>
            </a:extLst>
          </p:cNvPr>
          <p:cNvSpPr txBox="1"/>
          <p:nvPr/>
        </p:nvSpPr>
        <p:spPr>
          <a:xfrm>
            <a:off x="3337560" y="3158030"/>
            <a:ext cx="3538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highlight>
                  <a:srgbClr val="800080"/>
                </a:highlight>
                <a:latin typeface="Bahnschrift" panose="020B0502040204020203" pitchFamily="34" charset="0"/>
              </a:rPr>
              <a:t>Region 9: Australia</a:t>
            </a:r>
          </a:p>
          <a:p>
            <a:r>
              <a:rPr lang="en-IN" sz="2000" dirty="0">
                <a:solidFill>
                  <a:schemeClr val="bg1"/>
                </a:solidFill>
                <a:highlight>
                  <a:srgbClr val="800080"/>
                </a:highlight>
                <a:latin typeface="Bahnschrift" panose="020B0502040204020203" pitchFamily="34" charset="0"/>
              </a:rPr>
              <a:t>Region 2: Northeast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4AABB0-C74C-28A3-7EA6-A3A0DAF76F7D}"/>
              </a:ext>
            </a:extLst>
          </p:cNvPr>
          <p:cNvCxnSpPr>
            <a:cxnSpLocks/>
          </p:cNvCxnSpPr>
          <p:nvPr/>
        </p:nvCxnSpPr>
        <p:spPr>
          <a:xfrm>
            <a:off x="1854708" y="1000494"/>
            <a:ext cx="386029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444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1CF549-5ACD-9D2F-6E19-E6E3510A2C86}"/>
              </a:ext>
            </a:extLst>
          </p:cNvPr>
          <p:cNvSpPr/>
          <p:nvPr/>
        </p:nvSpPr>
        <p:spPr>
          <a:xfrm rot="10800000">
            <a:off x="9902952" y="-365760"/>
            <a:ext cx="758952" cy="1746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CA6F-0CEF-C0CA-0615-460EA9A7F28D}"/>
              </a:ext>
            </a:extLst>
          </p:cNvPr>
          <p:cNvSpPr txBox="1"/>
          <p:nvPr/>
        </p:nvSpPr>
        <p:spPr>
          <a:xfrm>
            <a:off x="10012680" y="85039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2400" b="1" dirty="0">
                <a:solidFill>
                  <a:schemeClr val="bg1"/>
                </a:solidFill>
              </a:rPr>
              <a:t>9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3E9FA-0177-53A4-F51E-5BFA051DC786}"/>
              </a:ext>
            </a:extLst>
          </p:cNvPr>
          <p:cNvSpPr txBox="1"/>
          <p:nvPr/>
        </p:nvSpPr>
        <p:spPr>
          <a:xfrm>
            <a:off x="1911096" y="356616"/>
            <a:ext cx="5843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Monthly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096CD-C1A0-6A7B-A5B5-903DFF6F0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7" b="1"/>
          <a:stretch/>
        </p:blipFill>
        <p:spPr>
          <a:xfrm>
            <a:off x="1577766" y="2007665"/>
            <a:ext cx="5709886" cy="3574189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  <a:prstDash val="lgDashDotDot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13904-ABB0-1409-218D-A3B78EA1D3CF}"/>
              </a:ext>
            </a:extLst>
          </p:cNvPr>
          <p:cNvSpPr/>
          <p:nvPr/>
        </p:nvSpPr>
        <p:spPr>
          <a:xfrm flipH="1">
            <a:off x="2029966" y="1035504"/>
            <a:ext cx="45719" cy="473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87DCC-9E14-6D2E-D555-029E4E335A03}"/>
              </a:ext>
            </a:extLst>
          </p:cNvPr>
          <p:cNvSpPr txBox="1"/>
          <p:nvPr/>
        </p:nvSpPr>
        <p:spPr>
          <a:xfrm>
            <a:off x="2029966" y="1035504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</a:rPr>
              <a:t>2016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810C6-1EB2-E623-FD18-6212EDE81646}"/>
              </a:ext>
            </a:extLst>
          </p:cNvPr>
          <p:cNvSpPr txBox="1"/>
          <p:nvPr/>
        </p:nvSpPr>
        <p:spPr>
          <a:xfrm>
            <a:off x="7973568" y="2240280"/>
            <a:ext cx="35387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hnschrift" panose="020B0502040204020203" pitchFamily="34" charset="0"/>
              </a:rPr>
              <a:t>According to monthly analysis of 2016, highest sales/budget happen in month </a:t>
            </a: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Bahnschrift" panose="020B0502040204020203" pitchFamily="34" charset="0"/>
              </a:rPr>
              <a:t> November and December </a:t>
            </a:r>
            <a:r>
              <a:rPr lang="en-IN" sz="2000" dirty="0">
                <a:latin typeface="Bahnschrift" panose="020B0502040204020203" pitchFamily="34" charset="0"/>
              </a:rPr>
              <a:t>  </a:t>
            </a:r>
          </a:p>
          <a:p>
            <a:r>
              <a:rPr lang="en-IN" sz="2000" dirty="0">
                <a:latin typeface="Bahnschrift" panose="020B0502040204020203" pitchFamily="34" charset="0"/>
              </a:rPr>
              <a:t>While</a:t>
            </a:r>
          </a:p>
          <a:p>
            <a:r>
              <a:rPr lang="en-IN" sz="2000" dirty="0">
                <a:latin typeface="Bahnschrift" panose="020B0502040204020203" pitchFamily="34" charset="0"/>
              </a:rPr>
              <a:t>Lowest sales/budget happen in </a:t>
            </a:r>
            <a:r>
              <a:rPr lang="en-IN" sz="2000" dirty="0">
                <a:solidFill>
                  <a:schemeClr val="bg1"/>
                </a:solidFill>
                <a:highlight>
                  <a:srgbClr val="000000"/>
                </a:highlight>
                <a:latin typeface="Bahnschrift" panose="020B0502040204020203" pitchFamily="34" charset="0"/>
              </a:rPr>
              <a:t>month  January and February.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DBBF4-E99C-BBF4-EBC4-3D280F5C9C54}"/>
              </a:ext>
            </a:extLst>
          </p:cNvPr>
          <p:cNvSpPr/>
          <p:nvPr/>
        </p:nvSpPr>
        <p:spPr>
          <a:xfrm>
            <a:off x="5157216" y="507491"/>
            <a:ext cx="493776" cy="4616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0E6C1C-ED69-E7AB-62ED-1C0E09BD256B}"/>
              </a:ext>
            </a:extLst>
          </p:cNvPr>
          <p:cNvSpPr/>
          <p:nvPr/>
        </p:nvSpPr>
        <p:spPr>
          <a:xfrm>
            <a:off x="5849112" y="507490"/>
            <a:ext cx="493776" cy="4616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CBA1C8-D8BD-F800-4CB1-7BE7836F16DA}"/>
              </a:ext>
            </a:extLst>
          </p:cNvPr>
          <p:cNvSpPr/>
          <p:nvPr/>
        </p:nvSpPr>
        <p:spPr>
          <a:xfrm>
            <a:off x="6541008" y="507489"/>
            <a:ext cx="493776" cy="4616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464E04-F179-730A-DA4E-3811390D1EB2}"/>
              </a:ext>
            </a:extLst>
          </p:cNvPr>
          <p:cNvSpPr/>
          <p:nvPr/>
        </p:nvSpPr>
        <p:spPr>
          <a:xfrm>
            <a:off x="7260336" y="507489"/>
            <a:ext cx="493776" cy="4616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1A163E-6A58-FE6C-ED44-69492FDDB803}"/>
              </a:ext>
            </a:extLst>
          </p:cNvPr>
          <p:cNvSpPr/>
          <p:nvPr/>
        </p:nvSpPr>
        <p:spPr>
          <a:xfrm>
            <a:off x="7997952" y="523272"/>
            <a:ext cx="493776" cy="4616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8660E2-E47C-E57B-6F3D-6F5B97501E5B}"/>
              </a:ext>
            </a:extLst>
          </p:cNvPr>
          <p:cNvSpPr/>
          <p:nvPr/>
        </p:nvSpPr>
        <p:spPr>
          <a:xfrm>
            <a:off x="8668512" y="523272"/>
            <a:ext cx="493776" cy="4616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540C5C-35F4-AA9D-6EE5-C34E179B8A6E}"/>
              </a:ext>
            </a:extLst>
          </p:cNvPr>
          <p:cNvCxnSpPr>
            <a:cxnSpLocks/>
          </p:cNvCxnSpPr>
          <p:nvPr/>
        </p:nvCxnSpPr>
        <p:spPr>
          <a:xfrm>
            <a:off x="1644396" y="963698"/>
            <a:ext cx="33207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6642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1547</TotalTime>
  <Words>559</Words>
  <Application>Microsoft Office PowerPoint</Application>
  <PresentationFormat>Widescreen</PresentationFormat>
  <Paragraphs>189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Agency FB</vt:lpstr>
      <vt:lpstr>Algerian</vt:lpstr>
      <vt:lpstr>Arial</vt:lpstr>
      <vt:lpstr>Bahnschrift</vt:lpstr>
      <vt:lpstr>Corbel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Prachi _Agg</dc:creator>
  <cp:lastModifiedBy>Prachi _Agg</cp:lastModifiedBy>
  <cp:revision>27</cp:revision>
  <dcterms:created xsi:type="dcterms:W3CDTF">2024-08-25T12:00:33Z</dcterms:created>
  <dcterms:modified xsi:type="dcterms:W3CDTF">2024-09-04T16:42:52Z</dcterms:modified>
</cp:coreProperties>
</file>